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4" r:id="rId3"/>
  </p:sldMasterIdLst>
  <p:notesMasterIdLst>
    <p:notesMasterId r:id="rId28"/>
  </p:notesMasterIdLst>
  <p:sldIdLst>
    <p:sldId id="299" r:id="rId4"/>
    <p:sldId id="262" r:id="rId5"/>
    <p:sldId id="257" r:id="rId6"/>
    <p:sldId id="306" r:id="rId7"/>
    <p:sldId id="261" r:id="rId8"/>
    <p:sldId id="300" r:id="rId9"/>
    <p:sldId id="301" r:id="rId10"/>
    <p:sldId id="307" r:id="rId11"/>
    <p:sldId id="309" r:id="rId12"/>
    <p:sldId id="308" r:id="rId13"/>
    <p:sldId id="302" r:id="rId14"/>
    <p:sldId id="277" r:id="rId15"/>
    <p:sldId id="311" r:id="rId16"/>
    <p:sldId id="283" r:id="rId17"/>
    <p:sldId id="296" r:id="rId18"/>
    <p:sldId id="278" r:id="rId19"/>
    <p:sldId id="303" r:id="rId20"/>
    <p:sldId id="287" r:id="rId21"/>
    <p:sldId id="312" r:id="rId22"/>
    <p:sldId id="288" r:id="rId23"/>
    <p:sldId id="314" r:id="rId24"/>
    <p:sldId id="304" r:id="rId25"/>
    <p:sldId id="318" r:id="rId26"/>
    <p:sldId id="26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2527" autoAdjust="0"/>
  </p:normalViewPr>
  <p:slideViewPr>
    <p:cSldViewPr snapToGrid="0">
      <p:cViewPr varScale="1">
        <p:scale>
          <a:sx n="81" d="100"/>
          <a:sy n="81" d="100"/>
        </p:scale>
        <p:origin x="-96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5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0.svg"/><Relationship Id="rId5" Type="http://schemas.openxmlformats.org/officeDocument/2006/relationships/image" Target="../media/image9.png"/><Relationship Id="rId6" Type="http://schemas.openxmlformats.org/officeDocument/2006/relationships/image" Target="../media/image12.svg"/><Relationship Id="rId7" Type="http://schemas.openxmlformats.org/officeDocument/2006/relationships/image" Target="../media/image10.png"/><Relationship Id="rId8" Type="http://schemas.openxmlformats.org/officeDocument/2006/relationships/image" Target="../media/image14.svg"/><Relationship Id="rId9" Type="http://schemas.openxmlformats.org/officeDocument/2006/relationships/image" Target="../media/image11.png"/><Relationship Id="rId10" Type="http://schemas.openxmlformats.org/officeDocument/2006/relationships/image" Target="../media/image16.svg"/><Relationship Id="rId1" Type="http://schemas.openxmlformats.org/officeDocument/2006/relationships/image" Target="../media/image7.png"/><Relationship Id="rId2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0.svg"/><Relationship Id="rId5" Type="http://schemas.openxmlformats.org/officeDocument/2006/relationships/image" Target="../media/image9.png"/><Relationship Id="rId6" Type="http://schemas.openxmlformats.org/officeDocument/2006/relationships/image" Target="../media/image12.svg"/><Relationship Id="rId7" Type="http://schemas.openxmlformats.org/officeDocument/2006/relationships/image" Target="../media/image10.png"/><Relationship Id="rId8" Type="http://schemas.openxmlformats.org/officeDocument/2006/relationships/image" Target="../media/image14.svg"/><Relationship Id="rId9" Type="http://schemas.openxmlformats.org/officeDocument/2006/relationships/image" Target="../media/image11.png"/><Relationship Id="rId10" Type="http://schemas.openxmlformats.org/officeDocument/2006/relationships/image" Target="../media/image16.svg"/><Relationship Id="rId1" Type="http://schemas.openxmlformats.org/officeDocument/2006/relationships/image" Target="../media/image7.png"/><Relationship Id="rId2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BCAB91-42AE-4DA5-923C-FC2B5EE3670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3E97B69-0796-4B99-8D65-58C24CC080BC}">
      <dgm:prSet phldrT="[Text]"/>
      <dgm:spPr/>
      <dgm:t>
        <a:bodyPr/>
        <a:lstStyle/>
        <a:p>
          <a:pPr algn="ctr"/>
          <a:r>
            <a:rPr lang="en-GB" dirty="0"/>
            <a:t>A</a:t>
          </a:r>
        </a:p>
      </dgm:t>
    </dgm:pt>
    <dgm:pt modelId="{1E61F545-9A35-4FF5-B520-825ADB8FD8B6}" type="parTrans" cxnId="{A4CA9FCE-B635-482A-9AF2-E4EF78F40AF5}">
      <dgm:prSet/>
      <dgm:spPr/>
      <dgm:t>
        <a:bodyPr/>
        <a:lstStyle/>
        <a:p>
          <a:pPr algn="l"/>
          <a:endParaRPr lang="en-GB"/>
        </a:p>
      </dgm:t>
    </dgm:pt>
    <dgm:pt modelId="{2A6E0B3D-56E6-4A70-A3A4-7469D659604A}" type="sibTrans" cxnId="{A4CA9FCE-B635-482A-9AF2-E4EF78F40AF5}">
      <dgm:prSet/>
      <dgm:spPr/>
      <dgm:t>
        <a:bodyPr/>
        <a:lstStyle/>
        <a:p>
          <a:pPr algn="l"/>
          <a:endParaRPr lang="en-GB"/>
        </a:p>
      </dgm:t>
    </dgm:pt>
    <dgm:pt modelId="{FEAE991C-126F-4C84-A944-9F1F8CE95E10}">
      <dgm:prSet phldrT="[Text]"/>
      <dgm:spPr>
        <a:noFill/>
      </dgm:spPr>
      <dgm:t>
        <a:bodyPr/>
        <a:lstStyle/>
        <a:p>
          <a:pPr algn="l"/>
          <a:r>
            <a:rPr lang="en-GB" b="1" dirty="0">
              <a:solidFill>
                <a:schemeClr val="accent1"/>
              </a:solidFill>
            </a:rPr>
            <a:t>A</a:t>
          </a:r>
          <a:r>
            <a:rPr lang="en-GB" dirty="0"/>
            <a:t>ccountability</a:t>
          </a:r>
        </a:p>
      </dgm:t>
    </dgm:pt>
    <dgm:pt modelId="{FE8542B0-1E15-44C2-B137-1B56CCB34BAF}" type="parTrans" cxnId="{92E0ADEB-6B25-4C42-A7C7-257382E6441D}">
      <dgm:prSet/>
      <dgm:spPr/>
      <dgm:t>
        <a:bodyPr/>
        <a:lstStyle/>
        <a:p>
          <a:pPr algn="l"/>
          <a:endParaRPr lang="en-GB"/>
        </a:p>
      </dgm:t>
    </dgm:pt>
    <dgm:pt modelId="{6CB8B236-7DB3-41DA-9217-78C11692EBF4}" type="sibTrans" cxnId="{92E0ADEB-6B25-4C42-A7C7-257382E6441D}">
      <dgm:prSet/>
      <dgm:spPr/>
      <dgm:t>
        <a:bodyPr/>
        <a:lstStyle/>
        <a:p>
          <a:pPr algn="l"/>
          <a:endParaRPr lang="en-GB"/>
        </a:p>
      </dgm:t>
    </dgm:pt>
    <dgm:pt modelId="{2A20A4A0-51F4-45AF-B332-6F2DEA3D183E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en-GB" dirty="0"/>
            <a:t>B</a:t>
          </a:r>
        </a:p>
      </dgm:t>
    </dgm:pt>
    <dgm:pt modelId="{D2EEF3DB-DDB5-4D67-9264-A7A3465A333D}" type="parTrans" cxnId="{DB024A2E-4BCA-4A0C-85B3-9ED8D7CA3DD0}">
      <dgm:prSet/>
      <dgm:spPr/>
      <dgm:t>
        <a:bodyPr/>
        <a:lstStyle/>
        <a:p>
          <a:pPr algn="l"/>
          <a:endParaRPr lang="en-GB"/>
        </a:p>
      </dgm:t>
    </dgm:pt>
    <dgm:pt modelId="{CCE7CA50-3A6B-4A1F-801D-227D5B6ED44D}" type="sibTrans" cxnId="{DB024A2E-4BCA-4A0C-85B3-9ED8D7CA3DD0}">
      <dgm:prSet/>
      <dgm:spPr/>
      <dgm:t>
        <a:bodyPr/>
        <a:lstStyle/>
        <a:p>
          <a:pPr algn="l"/>
          <a:endParaRPr lang="en-GB"/>
        </a:p>
      </dgm:t>
    </dgm:pt>
    <dgm:pt modelId="{1CBCD92C-724F-4069-8C22-D3EA8F341A75}">
      <dgm:prSet phldrT="[Text]"/>
      <dgm:spPr>
        <a:noFill/>
      </dgm:spPr>
      <dgm:t>
        <a:bodyPr/>
        <a:lstStyle/>
        <a:p>
          <a:pPr algn="l"/>
          <a:r>
            <a:rPr lang="en-GB" b="1" dirty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en-GB" dirty="0"/>
            <a:t>alance</a:t>
          </a:r>
        </a:p>
      </dgm:t>
    </dgm:pt>
    <dgm:pt modelId="{D7B227B8-F77C-470B-A079-F2A5C86DE45D}" type="parTrans" cxnId="{1929D56F-EC48-47CA-A3D6-FEF124211761}">
      <dgm:prSet/>
      <dgm:spPr/>
      <dgm:t>
        <a:bodyPr/>
        <a:lstStyle/>
        <a:p>
          <a:pPr algn="l"/>
          <a:endParaRPr lang="en-GB"/>
        </a:p>
      </dgm:t>
    </dgm:pt>
    <dgm:pt modelId="{A4E9E26D-278A-4A21-BE33-A4862DFB72CF}" type="sibTrans" cxnId="{1929D56F-EC48-47CA-A3D6-FEF124211761}">
      <dgm:prSet/>
      <dgm:spPr/>
      <dgm:t>
        <a:bodyPr/>
        <a:lstStyle/>
        <a:p>
          <a:pPr algn="l"/>
          <a:endParaRPr lang="en-GB"/>
        </a:p>
      </dgm:t>
    </dgm:pt>
    <dgm:pt modelId="{BE274878-C128-417B-9B5C-D9EB635F7CC4}">
      <dgm:prSet phldrT="[Text]"/>
      <dgm:spPr/>
      <dgm:t>
        <a:bodyPr/>
        <a:lstStyle/>
        <a:p>
          <a:pPr algn="ctr"/>
          <a:r>
            <a:rPr lang="en-GB" dirty="0"/>
            <a:t>C’s</a:t>
          </a:r>
        </a:p>
      </dgm:t>
    </dgm:pt>
    <dgm:pt modelId="{A0A8C150-B1CD-4E5A-BEAC-0E125F5A875E}" type="parTrans" cxnId="{90E9C010-DE74-4F3C-B205-06D3FBC206DA}">
      <dgm:prSet/>
      <dgm:spPr/>
      <dgm:t>
        <a:bodyPr/>
        <a:lstStyle/>
        <a:p>
          <a:pPr algn="l"/>
          <a:endParaRPr lang="en-GB"/>
        </a:p>
      </dgm:t>
    </dgm:pt>
    <dgm:pt modelId="{B1A781A2-0E53-4F5C-989E-FB2640B82A6E}" type="sibTrans" cxnId="{90E9C010-DE74-4F3C-B205-06D3FBC206DA}">
      <dgm:prSet/>
      <dgm:spPr/>
      <dgm:t>
        <a:bodyPr/>
        <a:lstStyle/>
        <a:p>
          <a:pPr algn="l"/>
          <a:endParaRPr lang="en-GB"/>
        </a:p>
      </dgm:t>
    </dgm:pt>
    <dgm:pt modelId="{B86DD36A-A625-42DB-907C-838499783364}">
      <dgm:prSet phldrT="[Text]"/>
      <dgm:spPr>
        <a:noFill/>
      </dgm:spPr>
      <dgm:t>
        <a:bodyPr/>
        <a:lstStyle/>
        <a:p>
          <a:pPr algn="l"/>
          <a:r>
            <a:rPr lang="en-GB" b="1" dirty="0">
              <a:solidFill>
                <a:schemeClr val="accent1"/>
              </a:solidFill>
            </a:rPr>
            <a:t>C</a:t>
          </a:r>
          <a:r>
            <a:rPr lang="en-GB" dirty="0"/>
            <a:t>ompetence &amp; </a:t>
          </a:r>
          <a:r>
            <a:rPr lang="en-GB" b="1" dirty="0">
              <a:solidFill>
                <a:schemeClr val="accent1"/>
              </a:solidFill>
            </a:rPr>
            <a:t>C</a:t>
          </a:r>
          <a:r>
            <a:rPr lang="en-GB" dirty="0"/>
            <a:t>onflict</a:t>
          </a:r>
        </a:p>
      </dgm:t>
    </dgm:pt>
    <dgm:pt modelId="{4E16F743-1C9F-4265-8F13-E172E5DE1FD8}" type="parTrans" cxnId="{3B88ABE9-AAFA-4843-9022-6501C0F13345}">
      <dgm:prSet/>
      <dgm:spPr/>
      <dgm:t>
        <a:bodyPr/>
        <a:lstStyle/>
        <a:p>
          <a:pPr algn="l"/>
          <a:endParaRPr lang="en-GB"/>
        </a:p>
      </dgm:t>
    </dgm:pt>
    <dgm:pt modelId="{106A5F53-D9B4-4853-865F-2AF5F454CCCA}" type="sibTrans" cxnId="{3B88ABE9-AAFA-4843-9022-6501C0F13345}">
      <dgm:prSet/>
      <dgm:spPr/>
      <dgm:t>
        <a:bodyPr/>
        <a:lstStyle/>
        <a:p>
          <a:pPr algn="l"/>
          <a:endParaRPr lang="en-GB"/>
        </a:p>
      </dgm:t>
    </dgm:pt>
    <dgm:pt modelId="{8BD1E4C1-C3CC-4167-8F40-0C4EE048E46B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dirty="0"/>
            <a:t>D</a:t>
          </a:r>
        </a:p>
      </dgm:t>
    </dgm:pt>
    <dgm:pt modelId="{1A4BEB48-47EE-498C-8193-0DC388406049}" type="parTrans" cxnId="{B4AD0B0F-A39F-4EC2-B2B4-4A9792D170C4}">
      <dgm:prSet/>
      <dgm:spPr/>
      <dgm:t>
        <a:bodyPr/>
        <a:lstStyle/>
        <a:p>
          <a:endParaRPr lang="en-GB"/>
        </a:p>
      </dgm:t>
    </dgm:pt>
    <dgm:pt modelId="{426C68AE-DFDB-4388-9712-697AABA81359}" type="sibTrans" cxnId="{B4AD0B0F-A39F-4EC2-B2B4-4A9792D170C4}">
      <dgm:prSet/>
      <dgm:spPr/>
      <dgm:t>
        <a:bodyPr/>
        <a:lstStyle/>
        <a:p>
          <a:endParaRPr lang="en-GB"/>
        </a:p>
      </dgm:t>
    </dgm:pt>
    <dgm:pt modelId="{763CD248-9655-48FF-8119-E7FAA771A38C}">
      <dgm:prSet/>
      <dgm:spPr>
        <a:noFill/>
      </dgm:spPr>
      <dgm:t>
        <a:bodyPr/>
        <a:lstStyle/>
        <a:p>
          <a:r>
            <a:rPr lang="en-GB" b="1" dirty="0">
              <a:solidFill>
                <a:schemeClr val="accent5">
                  <a:lumMod val="50000"/>
                </a:schemeClr>
              </a:solidFill>
            </a:rPr>
            <a:t>D</a:t>
          </a:r>
          <a:r>
            <a:rPr lang="en-GB" dirty="0"/>
            <a:t>isruptive Competitiveness</a:t>
          </a:r>
        </a:p>
      </dgm:t>
    </dgm:pt>
    <dgm:pt modelId="{91D8A0BD-1404-41AD-A506-35F1B5AF4C44}" type="parTrans" cxnId="{6DDE11F3-FB75-4FE3-9928-904915A690DB}">
      <dgm:prSet/>
      <dgm:spPr/>
      <dgm:t>
        <a:bodyPr/>
        <a:lstStyle/>
        <a:p>
          <a:endParaRPr lang="en-GB"/>
        </a:p>
      </dgm:t>
    </dgm:pt>
    <dgm:pt modelId="{8D7CE685-3459-4458-8B3D-49F931B20CDA}" type="sibTrans" cxnId="{6DDE11F3-FB75-4FE3-9928-904915A690DB}">
      <dgm:prSet/>
      <dgm:spPr/>
      <dgm:t>
        <a:bodyPr/>
        <a:lstStyle/>
        <a:p>
          <a:endParaRPr lang="en-GB"/>
        </a:p>
      </dgm:t>
    </dgm:pt>
    <dgm:pt modelId="{E87D3099-4B17-4CEB-9484-60662F7E3DBE}" type="pres">
      <dgm:prSet presAssocID="{B5BCAB91-42AE-4DA5-923C-FC2B5EE3670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D29E393-5E55-42D1-9F87-2F9A6F3DA621}" type="pres">
      <dgm:prSet presAssocID="{93E97B69-0796-4B99-8D65-58C24CC080BC}" presName="horFlow" presStyleCnt="0"/>
      <dgm:spPr/>
    </dgm:pt>
    <dgm:pt modelId="{FEC23F83-BCB5-4741-BFBA-80DED3E79675}" type="pres">
      <dgm:prSet presAssocID="{93E97B69-0796-4B99-8D65-58C24CC080BC}" presName="bigChev" presStyleLbl="node1" presStyleIdx="0" presStyleCnt="4"/>
      <dgm:spPr/>
      <dgm:t>
        <a:bodyPr/>
        <a:lstStyle/>
        <a:p>
          <a:endParaRPr lang="en-US"/>
        </a:p>
      </dgm:t>
    </dgm:pt>
    <dgm:pt modelId="{5D59A4BE-DE96-44CF-92AB-3C935EE98931}" type="pres">
      <dgm:prSet presAssocID="{FE8542B0-1E15-44C2-B137-1B56CCB34BAF}" presName="parTrans" presStyleCnt="0"/>
      <dgm:spPr/>
    </dgm:pt>
    <dgm:pt modelId="{E8B3C689-5605-4C74-A80A-9C6D87DCB282}" type="pres">
      <dgm:prSet presAssocID="{FEAE991C-126F-4C84-A944-9F1F8CE95E10}" presName="node" presStyleLbl="alignAccFollowNode1" presStyleIdx="0" presStyleCnt="4" custScaleX="4246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D7DA52-F47F-4B69-994E-262276DA92E7}" type="pres">
      <dgm:prSet presAssocID="{93E97B69-0796-4B99-8D65-58C24CC080BC}" presName="vSp" presStyleCnt="0"/>
      <dgm:spPr/>
    </dgm:pt>
    <dgm:pt modelId="{7A591640-381F-467D-99AF-AE713A848078}" type="pres">
      <dgm:prSet presAssocID="{2A20A4A0-51F4-45AF-B332-6F2DEA3D183E}" presName="horFlow" presStyleCnt="0"/>
      <dgm:spPr/>
    </dgm:pt>
    <dgm:pt modelId="{6EB39A32-5143-4117-BF47-855E85B588D9}" type="pres">
      <dgm:prSet presAssocID="{2A20A4A0-51F4-45AF-B332-6F2DEA3D183E}" presName="bigChev" presStyleLbl="node1" presStyleIdx="1" presStyleCnt="4"/>
      <dgm:spPr/>
      <dgm:t>
        <a:bodyPr/>
        <a:lstStyle/>
        <a:p>
          <a:endParaRPr lang="en-US"/>
        </a:p>
      </dgm:t>
    </dgm:pt>
    <dgm:pt modelId="{CD497FDD-1575-43AF-AE68-7513F914EB9C}" type="pres">
      <dgm:prSet presAssocID="{D7B227B8-F77C-470B-A079-F2A5C86DE45D}" presName="parTrans" presStyleCnt="0"/>
      <dgm:spPr/>
    </dgm:pt>
    <dgm:pt modelId="{A08CB1AE-A0AB-4BF3-AE45-7F0FBD221BCC}" type="pres">
      <dgm:prSet presAssocID="{1CBCD92C-724F-4069-8C22-D3EA8F341A75}" presName="node" presStyleLbl="alignAccFollowNode1" presStyleIdx="1" presStyleCnt="4" custScaleX="4259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C37900-532A-4083-AC62-0FA0D86F331A}" type="pres">
      <dgm:prSet presAssocID="{2A20A4A0-51F4-45AF-B332-6F2DEA3D183E}" presName="vSp" presStyleCnt="0"/>
      <dgm:spPr/>
    </dgm:pt>
    <dgm:pt modelId="{0A2F2A3D-871E-4989-9C6D-09BE72833D87}" type="pres">
      <dgm:prSet presAssocID="{BE274878-C128-417B-9B5C-D9EB635F7CC4}" presName="horFlow" presStyleCnt="0"/>
      <dgm:spPr/>
    </dgm:pt>
    <dgm:pt modelId="{FEC0211A-94EC-4035-B37C-CEB0663AB916}" type="pres">
      <dgm:prSet presAssocID="{BE274878-C128-417B-9B5C-D9EB635F7CC4}" presName="bigChev" presStyleLbl="node1" presStyleIdx="2" presStyleCnt="4"/>
      <dgm:spPr/>
      <dgm:t>
        <a:bodyPr/>
        <a:lstStyle/>
        <a:p>
          <a:endParaRPr lang="en-US"/>
        </a:p>
      </dgm:t>
    </dgm:pt>
    <dgm:pt modelId="{6AF9B0AA-DAC2-4A7C-9A64-40A1E79ECA5D}" type="pres">
      <dgm:prSet presAssocID="{4E16F743-1C9F-4265-8F13-E172E5DE1FD8}" presName="parTrans" presStyleCnt="0"/>
      <dgm:spPr/>
    </dgm:pt>
    <dgm:pt modelId="{8702BFF7-7887-45A9-9161-6631FD696BC4}" type="pres">
      <dgm:prSet presAssocID="{B86DD36A-A625-42DB-907C-838499783364}" presName="node" presStyleLbl="alignAccFollowNode1" presStyleIdx="2" presStyleCnt="4" custScaleX="434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D9970A-4D11-4C6C-AB1D-0B87A8A1FAFC}" type="pres">
      <dgm:prSet presAssocID="{BE274878-C128-417B-9B5C-D9EB635F7CC4}" presName="vSp" presStyleCnt="0"/>
      <dgm:spPr/>
    </dgm:pt>
    <dgm:pt modelId="{3D64EFD5-DB20-4A61-A789-B3BE75148E13}" type="pres">
      <dgm:prSet presAssocID="{8BD1E4C1-C3CC-4167-8F40-0C4EE048E46B}" presName="horFlow" presStyleCnt="0"/>
      <dgm:spPr/>
    </dgm:pt>
    <dgm:pt modelId="{1C969447-927A-4AAA-B194-D020E39433E7}" type="pres">
      <dgm:prSet presAssocID="{8BD1E4C1-C3CC-4167-8F40-0C4EE048E46B}" presName="bigChev" presStyleLbl="node1" presStyleIdx="3" presStyleCnt="4"/>
      <dgm:spPr/>
      <dgm:t>
        <a:bodyPr/>
        <a:lstStyle/>
        <a:p>
          <a:endParaRPr lang="en-US"/>
        </a:p>
      </dgm:t>
    </dgm:pt>
    <dgm:pt modelId="{E35C0697-CF73-4DB3-AAAE-26BCCB659CF0}" type="pres">
      <dgm:prSet presAssocID="{91D8A0BD-1404-41AD-A506-35F1B5AF4C44}" presName="parTrans" presStyleCnt="0"/>
      <dgm:spPr/>
    </dgm:pt>
    <dgm:pt modelId="{B09878FA-9CFB-460E-8D22-9AF8A6811DB4}" type="pres">
      <dgm:prSet presAssocID="{763CD248-9655-48FF-8119-E7FAA771A38C}" presName="node" presStyleLbl="alignAccFollowNode1" presStyleIdx="3" presStyleCnt="4" custScaleX="434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BE4357-02F6-4918-9582-237070473A52}" type="presOf" srcId="{763CD248-9655-48FF-8119-E7FAA771A38C}" destId="{B09878FA-9CFB-460E-8D22-9AF8A6811DB4}" srcOrd="0" destOrd="0" presId="urn:microsoft.com/office/officeart/2005/8/layout/lProcess3"/>
    <dgm:cxn modelId="{BD5EFD5F-F576-4DBE-8FA0-E2AAD3F7BD5E}" type="presOf" srcId="{BE274878-C128-417B-9B5C-D9EB635F7CC4}" destId="{FEC0211A-94EC-4035-B37C-CEB0663AB916}" srcOrd="0" destOrd="0" presId="urn:microsoft.com/office/officeart/2005/8/layout/lProcess3"/>
    <dgm:cxn modelId="{DB024A2E-4BCA-4A0C-85B3-9ED8D7CA3DD0}" srcId="{B5BCAB91-42AE-4DA5-923C-FC2B5EE36701}" destId="{2A20A4A0-51F4-45AF-B332-6F2DEA3D183E}" srcOrd="1" destOrd="0" parTransId="{D2EEF3DB-DDB5-4D67-9264-A7A3465A333D}" sibTransId="{CCE7CA50-3A6B-4A1F-801D-227D5B6ED44D}"/>
    <dgm:cxn modelId="{92E0ADEB-6B25-4C42-A7C7-257382E6441D}" srcId="{93E97B69-0796-4B99-8D65-58C24CC080BC}" destId="{FEAE991C-126F-4C84-A944-9F1F8CE95E10}" srcOrd="0" destOrd="0" parTransId="{FE8542B0-1E15-44C2-B137-1B56CCB34BAF}" sibTransId="{6CB8B236-7DB3-41DA-9217-78C11692EBF4}"/>
    <dgm:cxn modelId="{825898DE-1761-4617-9EDC-923C1D695BF3}" type="presOf" srcId="{B86DD36A-A625-42DB-907C-838499783364}" destId="{8702BFF7-7887-45A9-9161-6631FD696BC4}" srcOrd="0" destOrd="0" presId="urn:microsoft.com/office/officeart/2005/8/layout/lProcess3"/>
    <dgm:cxn modelId="{52E16382-D8C1-44A4-8F2A-947308848BED}" type="presOf" srcId="{FEAE991C-126F-4C84-A944-9F1F8CE95E10}" destId="{E8B3C689-5605-4C74-A80A-9C6D87DCB282}" srcOrd="0" destOrd="0" presId="urn:microsoft.com/office/officeart/2005/8/layout/lProcess3"/>
    <dgm:cxn modelId="{3B88ABE9-AAFA-4843-9022-6501C0F13345}" srcId="{BE274878-C128-417B-9B5C-D9EB635F7CC4}" destId="{B86DD36A-A625-42DB-907C-838499783364}" srcOrd="0" destOrd="0" parTransId="{4E16F743-1C9F-4265-8F13-E172E5DE1FD8}" sibTransId="{106A5F53-D9B4-4853-865F-2AF5F454CCCA}"/>
    <dgm:cxn modelId="{47502822-83D6-48CC-BB05-CAAEA2BC3B2B}" type="presOf" srcId="{93E97B69-0796-4B99-8D65-58C24CC080BC}" destId="{FEC23F83-BCB5-4741-BFBA-80DED3E79675}" srcOrd="0" destOrd="0" presId="urn:microsoft.com/office/officeart/2005/8/layout/lProcess3"/>
    <dgm:cxn modelId="{6DDE11F3-FB75-4FE3-9928-904915A690DB}" srcId="{8BD1E4C1-C3CC-4167-8F40-0C4EE048E46B}" destId="{763CD248-9655-48FF-8119-E7FAA771A38C}" srcOrd="0" destOrd="0" parTransId="{91D8A0BD-1404-41AD-A506-35F1B5AF4C44}" sibTransId="{8D7CE685-3459-4458-8B3D-49F931B20CDA}"/>
    <dgm:cxn modelId="{90E9C010-DE74-4F3C-B205-06D3FBC206DA}" srcId="{B5BCAB91-42AE-4DA5-923C-FC2B5EE36701}" destId="{BE274878-C128-417B-9B5C-D9EB635F7CC4}" srcOrd="2" destOrd="0" parTransId="{A0A8C150-B1CD-4E5A-BEAC-0E125F5A875E}" sibTransId="{B1A781A2-0E53-4F5C-989E-FB2640B82A6E}"/>
    <dgm:cxn modelId="{57BC11D3-FA39-4D15-AD06-27C0A7FB824E}" type="presOf" srcId="{B5BCAB91-42AE-4DA5-923C-FC2B5EE36701}" destId="{E87D3099-4B17-4CEB-9484-60662F7E3DBE}" srcOrd="0" destOrd="0" presId="urn:microsoft.com/office/officeart/2005/8/layout/lProcess3"/>
    <dgm:cxn modelId="{B4AD0B0F-A39F-4EC2-B2B4-4A9792D170C4}" srcId="{B5BCAB91-42AE-4DA5-923C-FC2B5EE36701}" destId="{8BD1E4C1-C3CC-4167-8F40-0C4EE048E46B}" srcOrd="3" destOrd="0" parTransId="{1A4BEB48-47EE-498C-8193-0DC388406049}" sibTransId="{426C68AE-DFDB-4388-9712-697AABA81359}"/>
    <dgm:cxn modelId="{1EB6D300-8964-4AB2-9D72-D9D5D07C18C2}" type="presOf" srcId="{2A20A4A0-51F4-45AF-B332-6F2DEA3D183E}" destId="{6EB39A32-5143-4117-BF47-855E85B588D9}" srcOrd="0" destOrd="0" presId="urn:microsoft.com/office/officeart/2005/8/layout/lProcess3"/>
    <dgm:cxn modelId="{9B247698-AD1E-4CF0-8E14-A024E67E36C1}" type="presOf" srcId="{8BD1E4C1-C3CC-4167-8F40-0C4EE048E46B}" destId="{1C969447-927A-4AAA-B194-D020E39433E7}" srcOrd="0" destOrd="0" presId="urn:microsoft.com/office/officeart/2005/8/layout/lProcess3"/>
    <dgm:cxn modelId="{A4CA9FCE-B635-482A-9AF2-E4EF78F40AF5}" srcId="{B5BCAB91-42AE-4DA5-923C-FC2B5EE36701}" destId="{93E97B69-0796-4B99-8D65-58C24CC080BC}" srcOrd="0" destOrd="0" parTransId="{1E61F545-9A35-4FF5-B520-825ADB8FD8B6}" sibTransId="{2A6E0B3D-56E6-4A70-A3A4-7469D659604A}"/>
    <dgm:cxn modelId="{1929D56F-EC48-47CA-A3D6-FEF124211761}" srcId="{2A20A4A0-51F4-45AF-B332-6F2DEA3D183E}" destId="{1CBCD92C-724F-4069-8C22-D3EA8F341A75}" srcOrd="0" destOrd="0" parTransId="{D7B227B8-F77C-470B-A079-F2A5C86DE45D}" sibTransId="{A4E9E26D-278A-4A21-BE33-A4862DFB72CF}"/>
    <dgm:cxn modelId="{C8584D98-6228-4CE0-BF9D-D59A8F1710F7}" type="presOf" srcId="{1CBCD92C-724F-4069-8C22-D3EA8F341A75}" destId="{A08CB1AE-A0AB-4BF3-AE45-7F0FBD221BCC}" srcOrd="0" destOrd="0" presId="urn:microsoft.com/office/officeart/2005/8/layout/lProcess3"/>
    <dgm:cxn modelId="{45BAC541-FDB7-4050-B7A3-465777CFFE6A}" type="presParOf" srcId="{E87D3099-4B17-4CEB-9484-60662F7E3DBE}" destId="{0D29E393-5E55-42D1-9F87-2F9A6F3DA621}" srcOrd="0" destOrd="0" presId="urn:microsoft.com/office/officeart/2005/8/layout/lProcess3"/>
    <dgm:cxn modelId="{21870CC8-DD7E-4B68-A076-C481AC293B77}" type="presParOf" srcId="{0D29E393-5E55-42D1-9F87-2F9A6F3DA621}" destId="{FEC23F83-BCB5-4741-BFBA-80DED3E79675}" srcOrd="0" destOrd="0" presId="urn:microsoft.com/office/officeart/2005/8/layout/lProcess3"/>
    <dgm:cxn modelId="{C8C67621-0D19-4261-8B92-6EA5E3F65095}" type="presParOf" srcId="{0D29E393-5E55-42D1-9F87-2F9A6F3DA621}" destId="{5D59A4BE-DE96-44CF-92AB-3C935EE98931}" srcOrd="1" destOrd="0" presId="urn:microsoft.com/office/officeart/2005/8/layout/lProcess3"/>
    <dgm:cxn modelId="{6E48EA9D-F117-4388-B86D-DDF2AB47E850}" type="presParOf" srcId="{0D29E393-5E55-42D1-9F87-2F9A6F3DA621}" destId="{E8B3C689-5605-4C74-A80A-9C6D87DCB282}" srcOrd="2" destOrd="0" presId="urn:microsoft.com/office/officeart/2005/8/layout/lProcess3"/>
    <dgm:cxn modelId="{7FD01C64-F035-43A7-B9D0-1CC0C133A4C8}" type="presParOf" srcId="{E87D3099-4B17-4CEB-9484-60662F7E3DBE}" destId="{5DD7DA52-F47F-4B69-994E-262276DA92E7}" srcOrd="1" destOrd="0" presId="urn:microsoft.com/office/officeart/2005/8/layout/lProcess3"/>
    <dgm:cxn modelId="{A1903375-D471-4DDE-869D-BF084F5A960D}" type="presParOf" srcId="{E87D3099-4B17-4CEB-9484-60662F7E3DBE}" destId="{7A591640-381F-467D-99AF-AE713A848078}" srcOrd="2" destOrd="0" presId="urn:microsoft.com/office/officeart/2005/8/layout/lProcess3"/>
    <dgm:cxn modelId="{F8ABE012-FBE1-4B18-A853-1670D2E5F157}" type="presParOf" srcId="{7A591640-381F-467D-99AF-AE713A848078}" destId="{6EB39A32-5143-4117-BF47-855E85B588D9}" srcOrd="0" destOrd="0" presId="urn:microsoft.com/office/officeart/2005/8/layout/lProcess3"/>
    <dgm:cxn modelId="{59AE2ADF-1139-4326-A51D-7144AA17DA29}" type="presParOf" srcId="{7A591640-381F-467D-99AF-AE713A848078}" destId="{CD497FDD-1575-43AF-AE68-7513F914EB9C}" srcOrd="1" destOrd="0" presId="urn:microsoft.com/office/officeart/2005/8/layout/lProcess3"/>
    <dgm:cxn modelId="{2344997F-C267-4535-8236-B9DBE0A1953B}" type="presParOf" srcId="{7A591640-381F-467D-99AF-AE713A848078}" destId="{A08CB1AE-A0AB-4BF3-AE45-7F0FBD221BCC}" srcOrd="2" destOrd="0" presId="urn:microsoft.com/office/officeart/2005/8/layout/lProcess3"/>
    <dgm:cxn modelId="{4FBAB7A9-4EA4-40D3-B7CF-74F0411C826D}" type="presParOf" srcId="{E87D3099-4B17-4CEB-9484-60662F7E3DBE}" destId="{F3C37900-532A-4083-AC62-0FA0D86F331A}" srcOrd="3" destOrd="0" presId="urn:microsoft.com/office/officeart/2005/8/layout/lProcess3"/>
    <dgm:cxn modelId="{C52FC7BB-33BB-41D5-815E-E5EFE2377809}" type="presParOf" srcId="{E87D3099-4B17-4CEB-9484-60662F7E3DBE}" destId="{0A2F2A3D-871E-4989-9C6D-09BE72833D87}" srcOrd="4" destOrd="0" presId="urn:microsoft.com/office/officeart/2005/8/layout/lProcess3"/>
    <dgm:cxn modelId="{32DF944B-911A-4457-92B3-CB0419FF4882}" type="presParOf" srcId="{0A2F2A3D-871E-4989-9C6D-09BE72833D87}" destId="{FEC0211A-94EC-4035-B37C-CEB0663AB916}" srcOrd="0" destOrd="0" presId="urn:microsoft.com/office/officeart/2005/8/layout/lProcess3"/>
    <dgm:cxn modelId="{0A1316C1-1F47-4B79-AF59-3FC348BE98AF}" type="presParOf" srcId="{0A2F2A3D-871E-4989-9C6D-09BE72833D87}" destId="{6AF9B0AA-DAC2-4A7C-9A64-40A1E79ECA5D}" srcOrd="1" destOrd="0" presId="urn:microsoft.com/office/officeart/2005/8/layout/lProcess3"/>
    <dgm:cxn modelId="{F2829841-2B93-4E0A-ACC0-070037DF14AD}" type="presParOf" srcId="{0A2F2A3D-871E-4989-9C6D-09BE72833D87}" destId="{8702BFF7-7887-45A9-9161-6631FD696BC4}" srcOrd="2" destOrd="0" presId="urn:microsoft.com/office/officeart/2005/8/layout/lProcess3"/>
    <dgm:cxn modelId="{F04E3A4C-9F0B-4FB1-AFED-C293317776D3}" type="presParOf" srcId="{E87D3099-4B17-4CEB-9484-60662F7E3DBE}" destId="{B7D9970A-4D11-4C6C-AB1D-0B87A8A1FAFC}" srcOrd="5" destOrd="0" presId="urn:microsoft.com/office/officeart/2005/8/layout/lProcess3"/>
    <dgm:cxn modelId="{3C400C61-5030-4A65-8278-4D055781964E}" type="presParOf" srcId="{E87D3099-4B17-4CEB-9484-60662F7E3DBE}" destId="{3D64EFD5-DB20-4A61-A789-B3BE75148E13}" srcOrd="6" destOrd="0" presId="urn:microsoft.com/office/officeart/2005/8/layout/lProcess3"/>
    <dgm:cxn modelId="{F813383B-A21D-4121-8D7A-78B552275D16}" type="presParOf" srcId="{3D64EFD5-DB20-4A61-A789-B3BE75148E13}" destId="{1C969447-927A-4AAA-B194-D020E39433E7}" srcOrd="0" destOrd="0" presId="urn:microsoft.com/office/officeart/2005/8/layout/lProcess3"/>
    <dgm:cxn modelId="{E8619FBA-45B0-4E9C-B1FE-BAA3193BE2E6}" type="presParOf" srcId="{3D64EFD5-DB20-4A61-A789-B3BE75148E13}" destId="{E35C0697-CF73-4DB3-AAAE-26BCCB659CF0}" srcOrd="1" destOrd="0" presId="urn:microsoft.com/office/officeart/2005/8/layout/lProcess3"/>
    <dgm:cxn modelId="{3DD308A9-B03A-448B-B8C5-D33F615FE55B}" type="presParOf" srcId="{3D64EFD5-DB20-4A61-A789-B3BE75148E13}" destId="{B09878FA-9CFB-460E-8D22-9AF8A6811DB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92E19E-A5E6-4DD3-B8AA-DD8C6D7DFFC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</dgm:pt>
    <dgm:pt modelId="{52D74E81-ADA2-4566-919A-AADD31CF7CA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Blackberry</a:t>
          </a:r>
        </a:p>
      </dgm:t>
    </dgm:pt>
    <dgm:pt modelId="{9E9E92F1-EAAA-4C07-8057-8502E59B69E1}" type="parTrans" cxnId="{6643E5FE-F7D5-4EAE-B59A-579074FF2B7E}">
      <dgm:prSet/>
      <dgm:spPr/>
      <dgm:t>
        <a:bodyPr/>
        <a:lstStyle/>
        <a:p>
          <a:endParaRPr lang="en-GB" sz="2000"/>
        </a:p>
      </dgm:t>
    </dgm:pt>
    <dgm:pt modelId="{F986443E-2CF2-4C02-B094-1FCDF51388FF}" type="sibTrans" cxnId="{6643E5FE-F7D5-4EAE-B59A-579074FF2B7E}">
      <dgm:prSet/>
      <dgm:spPr/>
      <dgm:t>
        <a:bodyPr/>
        <a:lstStyle/>
        <a:p>
          <a:endParaRPr lang="en-GB" sz="2000"/>
        </a:p>
      </dgm:t>
    </dgm:pt>
    <dgm:pt modelId="{EB36E33D-C0B0-424B-BCC9-E2F330C5F42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US Shale Gas</a:t>
          </a:r>
        </a:p>
      </dgm:t>
    </dgm:pt>
    <dgm:pt modelId="{F81752B0-1AF3-44FE-B0FB-BD7F3BDF00E2}" type="parTrans" cxnId="{A589E919-7650-4144-8D94-8D12FAA8112A}">
      <dgm:prSet/>
      <dgm:spPr/>
      <dgm:t>
        <a:bodyPr/>
        <a:lstStyle/>
        <a:p>
          <a:endParaRPr lang="en-GB" sz="2000"/>
        </a:p>
      </dgm:t>
    </dgm:pt>
    <dgm:pt modelId="{B98C68AE-AF8A-480C-AB55-5AC76CBBF9F8}" type="sibTrans" cxnId="{A589E919-7650-4144-8D94-8D12FAA8112A}">
      <dgm:prSet/>
      <dgm:spPr/>
      <dgm:t>
        <a:bodyPr/>
        <a:lstStyle/>
        <a:p>
          <a:endParaRPr lang="en-GB" sz="2000"/>
        </a:p>
      </dgm:t>
    </dgm:pt>
    <dgm:pt modelId="{2CA52B8E-8622-40DF-AB19-96EDE5C4F1A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“Fortune 1000” </a:t>
          </a:r>
        </a:p>
      </dgm:t>
    </dgm:pt>
    <dgm:pt modelId="{81DBECAE-B778-4DE8-9892-5D8D047A078C}" type="parTrans" cxnId="{A81C5E86-A178-4C8B-A675-28C2E8EECE5B}">
      <dgm:prSet/>
      <dgm:spPr/>
      <dgm:t>
        <a:bodyPr/>
        <a:lstStyle/>
        <a:p>
          <a:endParaRPr lang="en-GB" sz="2000"/>
        </a:p>
      </dgm:t>
    </dgm:pt>
    <dgm:pt modelId="{EDEFC7FE-7A32-4381-8B40-339DA8ADFAB3}" type="sibTrans" cxnId="{A81C5E86-A178-4C8B-A675-28C2E8EECE5B}">
      <dgm:prSet/>
      <dgm:spPr/>
      <dgm:t>
        <a:bodyPr/>
        <a:lstStyle/>
        <a:p>
          <a:endParaRPr lang="en-GB" sz="2000"/>
        </a:p>
      </dgm:t>
    </dgm:pt>
    <dgm:pt modelId="{B848E2F4-C825-4FEC-86A7-D7277861FE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Petrotrin/Guacarra</a:t>
          </a:r>
        </a:p>
      </dgm:t>
    </dgm:pt>
    <dgm:pt modelId="{9C859403-4E8B-4989-ABB0-E1D20AF8770C}" type="parTrans" cxnId="{C9591989-5057-467B-98A1-330230086F9E}">
      <dgm:prSet/>
      <dgm:spPr/>
      <dgm:t>
        <a:bodyPr/>
        <a:lstStyle/>
        <a:p>
          <a:endParaRPr lang="en-GB" sz="2000"/>
        </a:p>
      </dgm:t>
    </dgm:pt>
    <dgm:pt modelId="{2F563693-C7F1-42C0-ADCA-64B31D13F250}" type="sibTrans" cxnId="{C9591989-5057-467B-98A1-330230086F9E}">
      <dgm:prSet/>
      <dgm:spPr/>
      <dgm:t>
        <a:bodyPr/>
        <a:lstStyle/>
        <a:p>
          <a:endParaRPr lang="en-GB" sz="2000"/>
        </a:p>
      </dgm:t>
    </dgm:pt>
    <dgm:pt modelId="{C5183D53-302B-4757-AC71-9C27553106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Financial Services</a:t>
          </a:r>
        </a:p>
      </dgm:t>
    </dgm:pt>
    <dgm:pt modelId="{497DD8F8-C45C-48A1-A723-2E74DFC5801C}" type="parTrans" cxnId="{3CE740D4-A749-48FD-8B15-F2BBCCE1A642}">
      <dgm:prSet/>
      <dgm:spPr/>
      <dgm:t>
        <a:bodyPr/>
        <a:lstStyle/>
        <a:p>
          <a:endParaRPr lang="en-GB" sz="2000"/>
        </a:p>
      </dgm:t>
    </dgm:pt>
    <dgm:pt modelId="{7AA729F0-73E9-474B-919E-F0F129822C2A}" type="sibTrans" cxnId="{3CE740D4-A749-48FD-8B15-F2BBCCE1A642}">
      <dgm:prSet/>
      <dgm:spPr/>
      <dgm:t>
        <a:bodyPr/>
        <a:lstStyle/>
        <a:p>
          <a:endParaRPr lang="en-GB" sz="2000"/>
        </a:p>
      </dgm:t>
    </dgm:pt>
    <dgm:pt modelId="{9D13B6B2-A307-4E91-89C8-6FBBB5E1431E}" type="pres">
      <dgm:prSet presAssocID="{AF92E19E-A5E6-4DD3-B8AA-DD8C6D7DFFCB}" presName="root" presStyleCnt="0">
        <dgm:presLayoutVars>
          <dgm:dir/>
          <dgm:resizeHandles val="exact"/>
        </dgm:presLayoutVars>
      </dgm:prSet>
      <dgm:spPr/>
    </dgm:pt>
    <dgm:pt modelId="{B38C58B5-A287-485D-B56E-0DEF5186477D}" type="pres">
      <dgm:prSet presAssocID="{52D74E81-ADA2-4566-919A-AADD31CF7CA7}" presName="compNode" presStyleCnt="0"/>
      <dgm:spPr/>
    </dgm:pt>
    <dgm:pt modelId="{C9BB9D28-F796-4F55-BFA4-2FDB4660C9B2}" type="pres">
      <dgm:prSet presAssocID="{52D74E81-ADA2-4566-919A-AADD31CF7CA7}" presName="bgRect" presStyleLbl="bgShp" presStyleIdx="0" presStyleCnt="5" custLinFactNeighborY="-2219"/>
      <dgm:spPr/>
    </dgm:pt>
    <dgm:pt modelId="{3B2CE0F4-4975-4B15-83B5-FABCDE346F88}" type="pres">
      <dgm:prSet presAssocID="{52D74E81-ADA2-4566-919A-AADD31CF7CA7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7BFB364F-B71D-4FEF-ADA2-8F423D893272}" type="pres">
      <dgm:prSet presAssocID="{52D74E81-ADA2-4566-919A-AADD31CF7CA7}" presName="spaceRect" presStyleCnt="0"/>
      <dgm:spPr/>
    </dgm:pt>
    <dgm:pt modelId="{9D04945B-D591-4CBE-84D2-6BF4125C3FBC}" type="pres">
      <dgm:prSet presAssocID="{52D74E81-ADA2-4566-919A-AADD31CF7CA7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B9104EB-40BB-4CFA-9939-7DF45D5CCFBB}" type="pres">
      <dgm:prSet presAssocID="{F986443E-2CF2-4C02-B094-1FCDF51388FF}" presName="sibTrans" presStyleCnt="0"/>
      <dgm:spPr/>
    </dgm:pt>
    <dgm:pt modelId="{C0D07EBA-1B0D-4F8B-8FAD-993DD7B3C4B4}" type="pres">
      <dgm:prSet presAssocID="{EB36E33D-C0B0-424B-BCC9-E2F330C5F42F}" presName="compNode" presStyleCnt="0"/>
      <dgm:spPr/>
    </dgm:pt>
    <dgm:pt modelId="{5E1C45A5-D80F-4787-8E8A-4C0AD61849BD}" type="pres">
      <dgm:prSet presAssocID="{EB36E33D-C0B0-424B-BCC9-E2F330C5F42F}" presName="bgRect" presStyleLbl="bgShp" presStyleIdx="1" presStyleCnt="5"/>
      <dgm:spPr/>
    </dgm:pt>
    <dgm:pt modelId="{19724216-E9C8-4DB3-B781-6BB2E2B0D40D}" type="pres">
      <dgm:prSet presAssocID="{EB36E33D-C0B0-424B-BCC9-E2F330C5F42F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56279C2B-76D8-4816-887E-BC73BA97FB05}" type="pres">
      <dgm:prSet presAssocID="{EB36E33D-C0B0-424B-BCC9-E2F330C5F42F}" presName="spaceRect" presStyleCnt="0"/>
      <dgm:spPr/>
    </dgm:pt>
    <dgm:pt modelId="{3BE6F482-0BE8-4162-8062-D35F6B0C08B4}" type="pres">
      <dgm:prSet presAssocID="{EB36E33D-C0B0-424B-BCC9-E2F330C5F42F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CA173C9-D319-4984-B533-AA0ED9501040}" type="pres">
      <dgm:prSet presAssocID="{B98C68AE-AF8A-480C-AB55-5AC76CBBF9F8}" presName="sibTrans" presStyleCnt="0"/>
      <dgm:spPr/>
    </dgm:pt>
    <dgm:pt modelId="{1B66B91C-F118-4D83-9A19-F74618E6E980}" type="pres">
      <dgm:prSet presAssocID="{2CA52B8E-8622-40DF-AB19-96EDE5C4F1AE}" presName="compNode" presStyleCnt="0"/>
      <dgm:spPr/>
    </dgm:pt>
    <dgm:pt modelId="{7C7A24A3-672D-48CA-94B3-B377E1CC230D}" type="pres">
      <dgm:prSet presAssocID="{2CA52B8E-8622-40DF-AB19-96EDE5C4F1AE}" presName="bgRect" presStyleLbl="bgShp" presStyleIdx="2" presStyleCnt="5"/>
      <dgm:spPr/>
    </dgm:pt>
    <dgm:pt modelId="{E7577A3A-ACC1-4C5A-9701-6652AB4AF71F}" type="pres">
      <dgm:prSet presAssocID="{2CA52B8E-8622-40DF-AB19-96EDE5C4F1AE}" presName="iconRect" presStyleLbl="nod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tune Cookie"/>
        </a:ext>
      </dgm:extLst>
    </dgm:pt>
    <dgm:pt modelId="{BEDDC238-572B-4437-A728-1DCA669917D9}" type="pres">
      <dgm:prSet presAssocID="{2CA52B8E-8622-40DF-AB19-96EDE5C4F1AE}" presName="spaceRect" presStyleCnt="0"/>
      <dgm:spPr/>
    </dgm:pt>
    <dgm:pt modelId="{6B2B6EE2-44FE-452A-8318-3FE6D7B60A2F}" type="pres">
      <dgm:prSet presAssocID="{2CA52B8E-8622-40DF-AB19-96EDE5C4F1AE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07EBD3A-9AF2-4CEF-AEF3-C5129884996A}" type="pres">
      <dgm:prSet presAssocID="{EDEFC7FE-7A32-4381-8B40-339DA8ADFAB3}" presName="sibTrans" presStyleCnt="0"/>
      <dgm:spPr/>
    </dgm:pt>
    <dgm:pt modelId="{8465144A-CF58-47C2-9AC5-FFB28BEFB0D1}" type="pres">
      <dgm:prSet presAssocID="{B848E2F4-C825-4FEC-86A7-D7277861FEC9}" presName="compNode" presStyleCnt="0"/>
      <dgm:spPr/>
    </dgm:pt>
    <dgm:pt modelId="{F9FB6E2F-3690-4F71-A802-B6967E9E94BF}" type="pres">
      <dgm:prSet presAssocID="{B848E2F4-C825-4FEC-86A7-D7277861FEC9}" presName="bgRect" presStyleLbl="bgShp" presStyleIdx="3" presStyleCnt="5"/>
      <dgm:spPr/>
    </dgm:pt>
    <dgm:pt modelId="{C063A8DD-DC2E-42DE-860E-B7C11985C7AE}" type="pres">
      <dgm:prSet presAssocID="{B848E2F4-C825-4FEC-86A7-D7277861FEC9}" presName="iconRect" presStyleLbl="node1" presStyleIdx="3" presStyleCnt="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A4A1854F-D96C-4A6B-A2C3-BB3823453152}" type="pres">
      <dgm:prSet presAssocID="{B848E2F4-C825-4FEC-86A7-D7277861FEC9}" presName="spaceRect" presStyleCnt="0"/>
      <dgm:spPr/>
    </dgm:pt>
    <dgm:pt modelId="{71BD9961-4516-4527-8F78-879076B8280D}" type="pres">
      <dgm:prSet presAssocID="{B848E2F4-C825-4FEC-86A7-D7277861FEC9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309779D-D15F-4FF8-813D-EAB888CD1A1C}" type="pres">
      <dgm:prSet presAssocID="{2F563693-C7F1-42C0-ADCA-64B31D13F250}" presName="sibTrans" presStyleCnt="0"/>
      <dgm:spPr/>
    </dgm:pt>
    <dgm:pt modelId="{5DB12DFC-F510-4725-B3B4-DC77A8D57082}" type="pres">
      <dgm:prSet presAssocID="{C5183D53-302B-4757-AC71-9C27553106A2}" presName="compNode" presStyleCnt="0"/>
      <dgm:spPr/>
    </dgm:pt>
    <dgm:pt modelId="{5D34C0EF-F8E6-4E7D-9DEF-5774C3A0B716}" type="pres">
      <dgm:prSet presAssocID="{C5183D53-302B-4757-AC71-9C27553106A2}" presName="bgRect" presStyleLbl="bgShp" presStyleIdx="4" presStyleCnt="5" custLinFactNeighborX="1681" custLinFactNeighborY="56571"/>
      <dgm:spPr/>
    </dgm:pt>
    <dgm:pt modelId="{D9254F05-1F9D-4C62-B94C-5E1F05C81591}" type="pres">
      <dgm:prSet presAssocID="{C5183D53-302B-4757-AC71-9C27553106A2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4A7A3FC-17AE-4575-8FBC-DA60064D13CF}" type="pres">
      <dgm:prSet presAssocID="{C5183D53-302B-4757-AC71-9C27553106A2}" presName="spaceRect" presStyleCnt="0"/>
      <dgm:spPr/>
    </dgm:pt>
    <dgm:pt modelId="{A7F9538F-0459-4D81-AAD7-EF33C91A7CFC}" type="pres">
      <dgm:prSet presAssocID="{C5183D53-302B-4757-AC71-9C27553106A2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A81C5E86-A178-4C8B-A675-28C2E8EECE5B}" srcId="{AF92E19E-A5E6-4DD3-B8AA-DD8C6D7DFFCB}" destId="{2CA52B8E-8622-40DF-AB19-96EDE5C4F1AE}" srcOrd="2" destOrd="0" parTransId="{81DBECAE-B778-4DE8-9892-5D8D047A078C}" sibTransId="{EDEFC7FE-7A32-4381-8B40-339DA8ADFAB3}"/>
    <dgm:cxn modelId="{72558C28-CABB-4BB4-8A71-F7AA83525643}" type="presOf" srcId="{AF92E19E-A5E6-4DD3-B8AA-DD8C6D7DFFCB}" destId="{9D13B6B2-A307-4E91-89C8-6FBBB5E1431E}" srcOrd="0" destOrd="0" presId="urn:microsoft.com/office/officeart/2018/2/layout/IconVerticalSolidList"/>
    <dgm:cxn modelId="{3CE740D4-A749-48FD-8B15-F2BBCCE1A642}" srcId="{AF92E19E-A5E6-4DD3-B8AA-DD8C6D7DFFCB}" destId="{C5183D53-302B-4757-AC71-9C27553106A2}" srcOrd="4" destOrd="0" parTransId="{497DD8F8-C45C-48A1-A723-2E74DFC5801C}" sibTransId="{7AA729F0-73E9-474B-919E-F0F129822C2A}"/>
    <dgm:cxn modelId="{F3EDC546-3266-48CC-9A9D-6E33F7049DC2}" type="presOf" srcId="{2CA52B8E-8622-40DF-AB19-96EDE5C4F1AE}" destId="{6B2B6EE2-44FE-452A-8318-3FE6D7B60A2F}" srcOrd="0" destOrd="0" presId="urn:microsoft.com/office/officeart/2018/2/layout/IconVerticalSolidList"/>
    <dgm:cxn modelId="{3E17A91F-884F-422F-BB47-C21E8502ED86}" type="presOf" srcId="{C5183D53-302B-4757-AC71-9C27553106A2}" destId="{A7F9538F-0459-4D81-AAD7-EF33C91A7CFC}" srcOrd="0" destOrd="0" presId="urn:microsoft.com/office/officeart/2018/2/layout/IconVerticalSolidList"/>
    <dgm:cxn modelId="{6643E5FE-F7D5-4EAE-B59A-579074FF2B7E}" srcId="{AF92E19E-A5E6-4DD3-B8AA-DD8C6D7DFFCB}" destId="{52D74E81-ADA2-4566-919A-AADD31CF7CA7}" srcOrd="0" destOrd="0" parTransId="{9E9E92F1-EAAA-4C07-8057-8502E59B69E1}" sibTransId="{F986443E-2CF2-4C02-B094-1FCDF51388FF}"/>
    <dgm:cxn modelId="{04ED3A28-5962-4030-AD37-CD8497EAD0C9}" type="presOf" srcId="{B848E2F4-C825-4FEC-86A7-D7277861FEC9}" destId="{71BD9961-4516-4527-8F78-879076B8280D}" srcOrd="0" destOrd="0" presId="urn:microsoft.com/office/officeart/2018/2/layout/IconVerticalSolidList"/>
    <dgm:cxn modelId="{BD8D2565-7568-456E-A6E3-5A115CA78165}" type="presOf" srcId="{EB36E33D-C0B0-424B-BCC9-E2F330C5F42F}" destId="{3BE6F482-0BE8-4162-8062-D35F6B0C08B4}" srcOrd="0" destOrd="0" presId="urn:microsoft.com/office/officeart/2018/2/layout/IconVerticalSolidList"/>
    <dgm:cxn modelId="{A589E919-7650-4144-8D94-8D12FAA8112A}" srcId="{AF92E19E-A5E6-4DD3-B8AA-DD8C6D7DFFCB}" destId="{EB36E33D-C0B0-424B-BCC9-E2F330C5F42F}" srcOrd="1" destOrd="0" parTransId="{F81752B0-1AF3-44FE-B0FB-BD7F3BDF00E2}" sibTransId="{B98C68AE-AF8A-480C-AB55-5AC76CBBF9F8}"/>
    <dgm:cxn modelId="{AC4C5AAA-76DD-4268-BDFA-631293610738}" type="presOf" srcId="{52D74E81-ADA2-4566-919A-AADD31CF7CA7}" destId="{9D04945B-D591-4CBE-84D2-6BF4125C3FBC}" srcOrd="0" destOrd="0" presId="urn:microsoft.com/office/officeart/2018/2/layout/IconVerticalSolidList"/>
    <dgm:cxn modelId="{C9591989-5057-467B-98A1-330230086F9E}" srcId="{AF92E19E-A5E6-4DD3-B8AA-DD8C6D7DFFCB}" destId="{B848E2F4-C825-4FEC-86A7-D7277861FEC9}" srcOrd="3" destOrd="0" parTransId="{9C859403-4E8B-4989-ABB0-E1D20AF8770C}" sibTransId="{2F563693-C7F1-42C0-ADCA-64B31D13F250}"/>
    <dgm:cxn modelId="{A0C938DC-09E7-45D4-A3EA-1FF9BCBA9E8D}" type="presParOf" srcId="{9D13B6B2-A307-4E91-89C8-6FBBB5E1431E}" destId="{B38C58B5-A287-485D-B56E-0DEF5186477D}" srcOrd="0" destOrd="0" presId="urn:microsoft.com/office/officeart/2018/2/layout/IconVerticalSolidList"/>
    <dgm:cxn modelId="{E7077A39-74A6-4A67-8F72-24350FDCFF28}" type="presParOf" srcId="{B38C58B5-A287-485D-B56E-0DEF5186477D}" destId="{C9BB9D28-F796-4F55-BFA4-2FDB4660C9B2}" srcOrd="0" destOrd="0" presId="urn:microsoft.com/office/officeart/2018/2/layout/IconVerticalSolidList"/>
    <dgm:cxn modelId="{D63C8383-8A41-4A50-95CE-4A968847D0AE}" type="presParOf" srcId="{B38C58B5-A287-485D-B56E-0DEF5186477D}" destId="{3B2CE0F4-4975-4B15-83B5-FABCDE346F88}" srcOrd="1" destOrd="0" presId="urn:microsoft.com/office/officeart/2018/2/layout/IconVerticalSolidList"/>
    <dgm:cxn modelId="{678D1CAF-67D7-45E2-8B3E-CE1225CF67C8}" type="presParOf" srcId="{B38C58B5-A287-485D-B56E-0DEF5186477D}" destId="{7BFB364F-B71D-4FEF-ADA2-8F423D893272}" srcOrd="2" destOrd="0" presId="urn:microsoft.com/office/officeart/2018/2/layout/IconVerticalSolidList"/>
    <dgm:cxn modelId="{707E842C-D03F-4F95-8589-41B0ED4E7EC0}" type="presParOf" srcId="{B38C58B5-A287-485D-B56E-0DEF5186477D}" destId="{9D04945B-D591-4CBE-84D2-6BF4125C3FBC}" srcOrd="3" destOrd="0" presId="urn:microsoft.com/office/officeart/2018/2/layout/IconVerticalSolidList"/>
    <dgm:cxn modelId="{279A0827-D7E7-48C3-9F0A-57E018BEAEFE}" type="presParOf" srcId="{9D13B6B2-A307-4E91-89C8-6FBBB5E1431E}" destId="{FB9104EB-40BB-4CFA-9939-7DF45D5CCFBB}" srcOrd="1" destOrd="0" presId="urn:microsoft.com/office/officeart/2018/2/layout/IconVerticalSolidList"/>
    <dgm:cxn modelId="{7847D205-3640-4A56-8A2F-3B68631B147A}" type="presParOf" srcId="{9D13B6B2-A307-4E91-89C8-6FBBB5E1431E}" destId="{C0D07EBA-1B0D-4F8B-8FAD-993DD7B3C4B4}" srcOrd="2" destOrd="0" presId="urn:microsoft.com/office/officeart/2018/2/layout/IconVerticalSolidList"/>
    <dgm:cxn modelId="{B9F7D144-4920-4045-B187-7970D6D76B18}" type="presParOf" srcId="{C0D07EBA-1B0D-4F8B-8FAD-993DD7B3C4B4}" destId="{5E1C45A5-D80F-4787-8E8A-4C0AD61849BD}" srcOrd="0" destOrd="0" presId="urn:microsoft.com/office/officeart/2018/2/layout/IconVerticalSolidList"/>
    <dgm:cxn modelId="{C6CA97D8-BCAE-42F0-B571-4424DD5FADC3}" type="presParOf" srcId="{C0D07EBA-1B0D-4F8B-8FAD-993DD7B3C4B4}" destId="{19724216-E9C8-4DB3-B781-6BB2E2B0D40D}" srcOrd="1" destOrd="0" presId="urn:microsoft.com/office/officeart/2018/2/layout/IconVerticalSolidList"/>
    <dgm:cxn modelId="{4A771C21-6DE2-4410-9EDC-4885C733897A}" type="presParOf" srcId="{C0D07EBA-1B0D-4F8B-8FAD-993DD7B3C4B4}" destId="{56279C2B-76D8-4816-887E-BC73BA97FB05}" srcOrd="2" destOrd="0" presId="urn:microsoft.com/office/officeart/2018/2/layout/IconVerticalSolidList"/>
    <dgm:cxn modelId="{8C1CACA4-8A0E-4943-9704-C7D943EEF9F0}" type="presParOf" srcId="{C0D07EBA-1B0D-4F8B-8FAD-993DD7B3C4B4}" destId="{3BE6F482-0BE8-4162-8062-D35F6B0C08B4}" srcOrd="3" destOrd="0" presId="urn:microsoft.com/office/officeart/2018/2/layout/IconVerticalSolidList"/>
    <dgm:cxn modelId="{BCE579C5-CE05-4BA1-BA7E-84B60BB22395}" type="presParOf" srcId="{9D13B6B2-A307-4E91-89C8-6FBBB5E1431E}" destId="{3CA173C9-D319-4984-B533-AA0ED9501040}" srcOrd="3" destOrd="0" presId="urn:microsoft.com/office/officeart/2018/2/layout/IconVerticalSolidList"/>
    <dgm:cxn modelId="{7EA875D5-BFC7-499C-A5A4-BA0C63F03BF5}" type="presParOf" srcId="{9D13B6B2-A307-4E91-89C8-6FBBB5E1431E}" destId="{1B66B91C-F118-4D83-9A19-F74618E6E980}" srcOrd="4" destOrd="0" presId="urn:microsoft.com/office/officeart/2018/2/layout/IconVerticalSolidList"/>
    <dgm:cxn modelId="{234B7499-AF1E-467E-A51F-46B4A5673490}" type="presParOf" srcId="{1B66B91C-F118-4D83-9A19-F74618E6E980}" destId="{7C7A24A3-672D-48CA-94B3-B377E1CC230D}" srcOrd="0" destOrd="0" presId="urn:microsoft.com/office/officeart/2018/2/layout/IconVerticalSolidList"/>
    <dgm:cxn modelId="{D6052356-4186-41AE-B9D8-18B3CA3B01D8}" type="presParOf" srcId="{1B66B91C-F118-4D83-9A19-F74618E6E980}" destId="{E7577A3A-ACC1-4C5A-9701-6652AB4AF71F}" srcOrd="1" destOrd="0" presId="urn:microsoft.com/office/officeart/2018/2/layout/IconVerticalSolidList"/>
    <dgm:cxn modelId="{3F7812ED-F5C1-4A96-8AF2-7899DA4E6443}" type="presParOf" srcId="{1B66B91C-F118-4D83-9A19-F74618E6E980}" destId="{BEDDC238-572B-4437-A728-1DCA669917D9}" srcOrd="2" destOrd="0" presId="urn:microsoft.com/office/officeart/2018/2/layout/IconVerticalSolidList"/>
    <dgm:cxn modelId="{3A002133-D997-4550-948C-B4770ABA7EF9}" type="presParOf" srcId="{1B66B91C-F118-4D83-9A19-F74618E6E980}" destId="{6B2B6EE2-44FE-452A-8318-3FE6D7B60A2F}" srcOrd="3" destOrd="0" presId="urn:microsoft.com/office/officeart/2018/2/layout/IconVerticalSolidList"/>
    <dgm:cxn modelId="{255D17CA-4BBC-4FC0-96DD-E3AB6062935E}" type="presParOf" srcId="{9D13B6B2-A307-4E91-89C8-6FBBB5E1431E}" destId="{907EBD3A-9AF2-4CEF-AEF3-C5129884996A}" srcOrd="5" destOrd="0" presId="urn:microsoft.com/office/officeart/2018/2/layout/IconVerticalSolidList"/>
    <dgm:cxn modelId="{9A5BF629-452C-4B96-85AD-60C3347C5FDE}" type="presParOf" srcId="{9D13B6B2-A307-4E91-89C8-6FBBB5E1431E}" destId="{8465144A-CF58-47C2-9AC5-FFB28BEFB0D1}" srcOrd="6" destOrd="0" presId="urn:microsoft.com/office/officeart/2018/2/layout/IconVerticalSolidList"/>
    <dgm:cxn modelId="{E706F76B-A3AA-4EE1-9C54-45DEBF591E80}" type="presParOf" srcId="{8465144A-CF58-47C2-9AC5-FFB28BEFB0D1}" destId="{F9FB6E2F-3690-4F71-A802-B6967E9E94BF}" srcOrd="0" destOrd="0" presId="urn:microsoft.com/office/officeart/2018/2/layout/IconVerticalSolidList"/>
    <dgm:cxn modelId="{AC25A665-47DB-4ACB-844B-6175DEE3EFDD}" type="presParOf" srcId="{8465144A-CF58-47C2-9AC5-FFB28BEFB0D1}" destId="{C063A8DD-DC2E-42DE-860E-B7C11985C7AE}" srcOrd="1" destOrd="0" presId="urn:microsoft.com/office/officeart/2018/2/layout/IconVerticalSolidList"/>
    <dgm:cxn modelId="{C78AE4CB-2775-4A1E-B613-4B3BBB94892F}" type="presParOf" srcId="{8465144A-CF58-47C2-9AC5-FFB28BEFB0D1}" destId="{A4A1854F-D96C-4A6B-A2C3-BB3823453152}" srcOrd="2" destOrd="0" presId="urn:microsoft.com/office/officeart/2018/2/layout/IconVerticalSolidList"/>
    <dgm:cxn modelId="{2647D113-3999-48EE-9E82-BF119A244D17}" type="presParOf" srcId="{8465144A-CF58-47C2-9AC5-FFB28BEFB0D1}" destId="{71BD9961-4516-4527-8F78-879076B8280D}" srcOrd="3" destOrd="0" presId="urn:microsoft.com/office/officeart/2018/2/layout/IconVerticalSolidList"/>
    <dgm:cxn modelId="{F4D72FF0-75B2-44E1-9AB5-EF03CBFBAB53}" type="presParOf" srcId="{9D13B6B2-A307-4E91-89C8-6FBBB5E1431E}" destId="{7309779D-D15F-4FF8-813D-EAB888CD1A1C}" srcOrd="7" destOrd="0" presId="urn:microsoft.com/office/officeart/2018/2/layout/IconVerticalSolidList"/>
    <dgm:cxn modelId="{4CE0577C-9A71-42E2-A2F1-CBB741735DD2}" type="presParOf" srcId="{9D13B6B2-A307-4E91-89C8-6FBBB5E1431E}" destId="{5DB12DFC-F510-4725-B3B4-DC77A8D57082}" srcOrd="8" destOrd="0" presId="urn:microsoft.com/office/officeart/2018/2/layout/IconVerticalSolidList"/>
    <dgm:cxn modelId="{81356FF5-E057-4109-8E88-A515A62ABBBB}" type="presParOf" srcId="{5DB12DFC-F510-4725-B3B4-DC77A8D57082}" destId="{5D34C0EF-F8E6-4E7D-9DEF-5774C3A0B716}" srcOrd="0" destOrd="0" presId="urn:microsoft.com/office/officeart/2018/2/layout/IconVerticalSolidList"/>
    <dgm:cxn modelId="{E43EB2EC-F52D-44D4-B75B-FC9BE75483E1}" type="presParOf" srcId="{5DB12DFC-F510-4725-B3B4-DC77A8D57082}" destId="{D9254F05-1F9D-4C62-B94C-5E1F05C81591}" srcOrd="1" destOrd="0" presId="urn:microsoft.com/office/officeart/2018/2/layout/IconVerticalSolidList"/>
    <dgm:cxn modelId="{563CFA30-542E-4225-A988-84B6948BD4F0}" type="presParOf" srcId="{5DB12DFC-F510-4725-B3B4-DC77A8D57082}" destId="{C4A7A3FC-17AE-4575-8FBC-DA60064D13CF}" srcOrd="2" destOrd="0" presId="urn:microsoft.com/office/officeart/2018/2/layout/IconVerticalSolidList"/>
    <dgm:cxn modelId="{E902ECD3-68B1-43E4-A659-C4CBBD386374}" type="presParOf" srcId="{5DB12DFC-F510-4725-B3B4-DC77A8D57082}" destId="{A7F9538F-0459-4D81-AAD7-EF33C91A7CF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576C13-1E93-482D-8A4B-0E718B3343BC}" type="doc">
      <dgm:prSet loTypeId="urn:microsoft.com/office/officeart/2005/8/layout/process1" loCatId="process" qsTypeId="urn:microsoft.com/office/officeart/2005/8/quickstyle/simple1" qsCatId="simple" csTypeId="urn:microsoft.com/office/officeart/2005/8/colors/accent1_3" csCatId="accent1" phldr="1"/>
      <dgm:spPr/>
    </dgm:pt>
    <dgm:pt modelId="{30A24FBA-3516-47D3-9D84-69D0F9D2B61B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2800" dirty="0"/>
            <a:t>Disintermediate</a:t>
          </a:r>
        </a:p>
      </dgm:t>
    </dgm:pt>
    <dgm:pt modelId="{1CD6BFED-2C7E-4CD6-B44A-A748F512CDDE}" type="parTrans" cxnId="{989BC2B0-AE1C-432D-818A-A9D57206D067}">
      <dgm:prSet/>
      <dgm:spPr/>
      <dgm:t>
        <a:bodyPr/>
        <a:lstStyle/>
        <a:p>
          <a:endParaRPr lang="en-GB"/>
        </a:p>
      </dgm:t>
    </dgm:pt>
    <dgm:pt modelId="{80FF7E18-EADF-4053-A053-14A84C5331A2}" type="sibTrans" cxnId="{989BC2B0-AE1C-432D-818A-A9D57206D067}">
      <dgm:prSet/>
      <dgm:spPr>
        <a:solidFill>
          <a:schemeClr val="accent4"/>
        </a:solidFill>
      </dgm:spPr>
      <dgm:t>
        <a:bodyPr/>
        <a:lstStyle/>
        <a:p>
          <a:endParaRPr lang="en-GB"/>
        </a:p>
      </dgm:t>
    </dgm:pt>
    <dgm:pt modelId="{795F76AF-9A41-42C7-8250-32705100F412}">
      <dgm:prSet phldrT="[Text]" custT="1"/>
      <dgm:spPr/>
      <dgm:t>
        <a:bodyPr/>
        <a:lstStyle/>
        <a:p>
          <a:r>
            <a:rPr lang="en-GB" sz="2800" dirty="0"/>
            <a:t>Dislocate</a:t>
          </a:r>
        </a:p>
      </dgm:t>
    </dgm:pt>
    <dgm:pt modelId="{DA95990C-17C4-4C13-B086-E9D6DEB5B0A8}" type="parTrans" cxnId="{51E931D0-AC40-439A-B861-85B686E23DD7}">
      <dgm:prSet/>
      <dgm:spPr/>
      <dgm:t>
        <a:bodyPr/>
        <a:lstStyle/>
        <a:p>
          <a:endParaRPr lang="en-GB"/>
        </a:p>
      </dgm:t>
    </dgm:pt>
    <dgm:pt modelId="{7FE75B39-F768-45E0-B330-1E8B1D52C927}" type="sibTrans" cxnId="{51E931D0-AC40-439A-B861-85B686E23DD7}">
      <dgm:prSet/>
      <dgm:spPr/>
      <dgm:t>
        <a:bodyPr/>
        <a:lstStyle/>
        <a:p>
          <a:endParaRPr lang="en-GB"/>
        </a:p>
      </dgm:t>
    </dgm:pt>
    <dgm:pt modelId="{3C5CB448-CE1F-4C7B-BA91-31705B1AF63E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800" dirty="0"/>
            <a:t>Disrupt</a:t>
          </a:r>
        </a:p>
      </dgm:t>
    </dgm:pt>
    <dgm:pt modelId="{C039CDBB-CFA4-418F-9088-675891751394}" type="parTrans" cxnId="{B18C6D4D-E3DA-4719-BAE5-0329961B23C3}">
      <dgm:prSet/>
      <dgm:spPr/>
      <dgm:t>
        <a:bodyPr/>
        <a:lstStyle/>
        <a:p>
          <a:endParaRPr lang="en-GB"/>
        </a:p>
      </dgm:t>
    </dgm:pt>
    <dgm:pt modelId="{AF3BCA90-5E2C-45CA-88AA-079CEC24E0EF}" type="sibTrans" cxnId="{B18C6D4D-E3DA-4719-BAE5-0329961B23C3}">
      <dgm:prSet/>
      <dgm:spPr/>
      <dgm:t>
        <a:bodyPr/>
        <a:lstStyle/>
        <a:p>
          <a:endParaRPr lang="en-GB"/>
        </a:p>
      </dgm:t>
    </dgm:pt>
    <dgm:pt modelId="{D82AFFDC-085F-438F-B8B2-92489CA0C8C1}" type="pres">
      <dgm:prSet presAssocID="{43576C13-1E93-482D-8A4B-0E718B3343BC}" presName="Name0" presStyleCnt="0">
        <dgm:presLayoutVars>
          <dgm:dir/>
          <dgm:resizeHandles val="exact"/>
        </dgm:presLayoutVars>
      </dgm:prSet>
      <dgm:spPr/>
    </dgm:pt>
    <dgm:pt modelId="{25DE4B31-5B61-4F55-9F86-BB5163A20621}" type="pres">
      <dgm:prSet presAssocID="{30A24FBA-3516-47D3-9D84-69D0F9D2B61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82E4E-DDCD-4C2A-8329-3BCE3C675E5B}" type="pres">
      <dgm:prSet presAssocID="{80FF7E18-EADF-4053-A053-14A84C5331A2}" presName="sibTrans" presStyleLbl="sibTrans2D1" presStyleIdx="0" presStyleCnt="2" custLinFactNeighborX="-4460" custLinFactNeighborY="-645"/>
      <dgm:spPr/>
      <dgm:t>
        <a:bodyPr/>
        <a:lstStyle/>
        <a:p>
          <a:endParaRPr lang="en-US"/>
        </a:p>
      </dgm:t>
    </dgm:pt>
    <dgm:pt modelId="{D72674ED-6792-4AE3-A0D3-2CA1E83BF309}" type="pres">
      <dgm:prSet presAssocID="{80FF7E18-EADF-4053-A053-14A84C5331A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925BFD02-8728-4B36-85D9-953AAC5064B8}" type="pres">
      <dgm:prSet presAssocID="{795F76AF-9A41-42C7-8250-32705100F41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B7DB6B-CAFD-4BC8-A9C2-BF2B339A0DD1}" type="pres">
      <dgm:prSet presAssocID="{7FE75B39-F768-45E0-B330-1E8B1D52C92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22E7CDFD-7700-4C54-9D61-6386D47FB458}" type="pres">
      <dgm:prSet presAssocID="{7FE75B39-F768-45E0-B330-1E8B1D52C92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113A6DB-939B-4C7F-B643-A7DE22DDFDF3}" type="pres">
      <dgm:prSet presAssocID="{3C5CB448-CE1F-4C7B-BA91-31705B1AF63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BC2B0-AE1C-432D-818A-A9D57206D067}" srcId="{43576C13-1E93-482D-8A4B-0E718B3343BC}" destId="{30A24FBA-3516-47D3-9D84-69D0F9D2B61B}" srcOrd="0" destOrd="0" parTransId="{1CD6BFED-2C7E-4CD6-B44A-A748F512CDDE}" sibTransId="{80FF7E18-EADF-4053-A053-14A84C5331A2}"/>
    <dgm:cxn modelId="{0C43BF56-8E2D-423C-A7DB-919CA1607ACA}" type="presOf" srcId="{30A24FBA-3516-47D3-9D84-69D0F9D2B61B}" destId="{25DE4B31-5B61-4F55-9F86-BB5163A20621}" srcOrd="0" destOrd="0" presId="urn:microsoft.com/office/officeart/2005/8/layout/process1"/>
    <dgm:cxn modelId="{51E931D0-AC40-439A-B861-85B686E23DD7}" srcId="{43576C13-1E93-482D-8A4B-0E718B3343BC}" destId="{795F76AF-9A41-42C7-8250-32705100F412}" srcOrd="1" destOrd="0" parTransId="{DA95990C-17C4-4C13-B086-E9D6DEB5B0A8}" sibTransId="{7FE75B39-F768-45E0-B330-1E8B1D52C927}"/>
    <dgm:cxn modelId="{45601861-328F-4557-960E-C1403EED6CAE}" type="presOf" srcId="{43576C13-1E93-482D-8A4B-0E718B3343BC}" destId="{D82AFFDC-085F-438F-B8B2-92489CA0C8C1}" srcOrd="0" destOrd="0" presId="urn:microsoft.com/office/officeart/2005/8/layout/process1"/>
    <dgm:cxn modelId="{DC96FA87-3C01-4DA6-AC5E-571FC649D4EB}" type="presOf" srcId="{3C5CB448-CE1F-4C7B-BA91-31705B1AF63E}" destId="{5113A6DB-939B-4C7F-B643-A7DE22DDFDF3}" srcOrd="0" destOrd="0" presId="urn:microsoft.com/office/officeart/2005/8/layout/process1"/>
    <dgm:cxn modelId="{DC435B18-5535-4802-B49E-1FB642A9BE0B}" type="presOf" srcId="{7FE75B39-F768-45E0-B330-1E8B1D52C927}" destId="{4FB7DB6B-CAFD-4BC8-A9C2-BF2B339A0DD1}" srcOrd="0" destOrd="0" presId="urn:microsoft.com/office/officeart/2005/8/layout/process1"/>
    <dgm:cxn modelId="{B18C6D4D-E3DA-4719-BAE5-0329961B23C3}" srcId="{43576C13-1E93-482D-8A4B-0E718B3343BC}" destId="{3C5CB448-CE1F-4C7B-BA91-31705B1AF63E}" srcOrd="2" destOrd="0" parTransId="{C039CDBB-CFA4-418F-9088-675891751394}" sibTransId="{AF3BCA90-5E2C-45CA-88AA-079CEC24E0EF}"/>
    <dgm:cxn modelId="{D18F3718-C839-4842-ADB1-41958FE15363}" type="presOf" srcId="{80FF7E18-EADF-4053-A053-14A84C5331A2}" destId="{67482E4E-DDCD-4C2A-8329-3BCE3C675E5B}" srcOrd="0" destOrd="0" presId="urn:microsoft.com/office/officeart/2005/8/layout/process1"/>
    <dgm:cxn modelId="{77D39C6B-B6A5-44D9-8AFD-A3D1022CA504}" type="presOf" srcId="{7FE75B39-F768-45E0-B330-1E8B1D52C927}" destId="{22E7CDFD-7700-4C54-9D61-6386D47FB458}" srcOrd="1" destOrd="0" presId="urn:microsoft.com/office/officeart/2005/8/layout/process1"/>
    <dgm:cxn modelId="{3E59D626-D0D7-4182-B916-551A4C35176F}" type="presOf" srcId="{795F76AF-9A41-42C7-8250-32705100F412}" destId="{925BFD02-8728-4B36-85D9-953AAC5064B8}" srcOrd="0" destOrd="0" presId="urn:microsoft.com/office/officeart/2005/8/layout/process1"/>
    <dgm:cxn modelId="{C807140D-BDEF-44DA-BD7B-32DCCCDE9002}" type="presOf" srcId="{80FF7E18-EADF-4053-A053-14A84C5331A2}" destId="{D72674ED-6792-4AE3-A0D3-2CA1E83BF309}" srcOrd="1" destOrd="0" presId="urn:microsoft.com/office/officeart/2005/8/layout/process1"/>
    <dgm:cxn modelId="{F7321B3E-B28C-424E-845C-EA1540662ABC}" type="presParOf" srcId="{D82AFFDC-085F-438F-B8B2-92489CA0C8C1}" destId="{25DE4B31-5B61-4F55-9F86-BB5163A20621}" srcOrd="0" destOrd="0" presId="urn:microsoft.com/office/officeart/2005/8/layout/process1"/>
    <dgm:cxn modelId="{95AE0339-35C2-4BC4-9926-02C214F5D4C9}" type="presParOf" srcId="{D82AFFDC-085F-438F-B8B2-92489CA0C8C1}" destId="{67482E4E-DDCD-4C2A-8329-3BCE3C675E5B}" srcOrd="1" destOrd="0" presId="urn:microsoft.com/office/officeart/2005/8/layout/process1"/>
    <dgm:cxn modelId="{9F31D62B-BB04-4418-8F3C-9CAF3D7E684A}" type="presParOf" srcId="{67482E4E-DDCD-4C2A-8329-3BCE3C675E5B}" destId="{D72674ED-6792-4AE3-A0D3-2CA1E83BF309}" srcOrd="0" destOrd="0" presId="urn:microsoft.com/office/officeart/2005/8/layout/process1"/>
    <dgm:cxn modelId="{93545460-02B6-4CE5-BF51-AD118A3DA519}" type="presParOf" srcId="{D82AFFDC-085F-438F-B8B2-92489CA0C8C1}" destId="{925BFD02-8728-4B36-85D9-953AAC5064B8}" srcOrd="2" destOrd="0" presId="urn:microsoft.com/office/officeart/2005/8/layout/process1"/>
    <dgm:cxn modelId="{9435025E-7497-4C3E-B24D-F2BA962227A6}" type="presParOf" srcId="{D82AFFDC-085F-438F-B8B2-92489CA0C8C1}" destId="{4FB7DB6B-CAFD-4BC8-A9C2-BF2B339A0DD1}" srcOrd="3" destOrd="0" presId="urn:microsoft.com/office/officeart/2005/8/layout/process1"/>
    <dgm:cxn modelId="{C53A59EC-0A22-4449-9CFE-F0193E42C3C0}" type="presParOf" srcId="{4FB7DB6B-CAFD-4BC8-A9C2-BF2B339A0DD1}" destId="{22E7CDFD-7700-4C54-9D61-6386D47FB458}" srcOrd="0" destOrd="0" presId="urn:microsoft.com/office/officeart/2005/8/layout/process1"/>
    <dgm:cxn modelId="{2FCDCF35-063E-4B7C-BD8C-DBC15B939416}" type="presParOf" srcId="{D82AFFDC-085F-438F-B8B2-92489CA0C8C1}" destId="{5113A6DB-939B-4C7F-B643-A7DE22DDFDF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D3D477-9D52-4CAF-8572-DBA42AC61797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250F6828-4BE9-40D7-A9EA-21780C90DDBE}">
      <dgm:prSet phldrT="[Text]" custT="1"/>
      <dgm:spPr/>
      <dgm:t>
        <a:bodyPr/>
        <a:lstStyle/>
        <a:p>
          <a:r>
            <a:rPr lang="en-GB" sz="3600" dirty="0"/>
            <a:t>Architects</a:t>
          </a:r>
        </a:p>
      </dgm:t>
    </dgm:pt>
    <dgm:pt modelId="{079D5D44-0870-4612-AE3D-4E3DFF5089F7}" type="parTrans" cxnId="{A38C9B96-E9C2-4427-B1E3-8794845BB88D}">
      <dgm:prSet/>
      <dgm:spPr/>
      <dgm:t>
        <a:bodyPr/>
        <a:lstStyle/>
        <a:p>
          <a:endParaRPr lang="en-GB"/>
        </a:p>
      </dgm:t>
    </dgm:pt>
    <dgm:pt modelId="{D8000CE0-A135-440D-9920-7E61FBB3D3FF}" type="sibTrans" cxnId="{A38C9B96-E9C2-4427-B1E3-8794845BB88D}">
      <dgm:prSet/>
      <dgm:spPr/>
      <dgm:t>
        <a:bodyPr/>
        <a:lstStyle/>
        <a:p>
          <a:endParaRPr lang="en-GB"/>
        </a:p>
      </dgm:t>
    </dgm:pt>
    <dgm:pt modelId="{D1666713-4874-4AC6-8770-58B38206540B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GB" sz="3600" dirty="0"/>
            <a:t>Enablers</a:t>
          </a:r>
        </a:p>
      </dgm:t>
    </dgm:pt>
    <dgm:pt modelId="{FB3E1C90-79DE-43A7-8D1B-BC20D7482F1B}" type="parTrans" cxnId="{D2071BD0-EC93-44C5-9C11-5B611B4F1CD2}">
      <dgm:prSet/>
      <dgm:spPr/>
      <dgm:t>
        <a:bodyPr/>
        <a:lstStyle/>
        <a:p>
          <a:endParaRPr lang="en-GB"/>
        </a:p>
      </dgm:t>
    </dgm:pt>
    <dgm:pt modelId="{0983D15E-D1F9-44F4-976E-012380AAB31C}" type="sibTrans" cxnId="{D2071BD0-EC93-44C5-9C11-5B611B4F1CD2}">
      <dgm:prSet/>
      <dgm:spPr/>
      <dgm:t>
        <a:bodyPr/>
        <a:lstStyle/>
        <a:p>
          <a:endParaRPr lang="en-GB"/>
        </a:p>
      </dgm:t>
    </dgm:pt>
    <dgm:pt modelId="{2FDF811F-A191-4FD5-999D-2C1009191256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3600" dirty="0"/>
            <a:t>Futurists</a:t>
          </a:r>
        </a:p>
      </dgm:t>
    </dgm:pt>
    <dgm:pt modelId="{5A3A9663-6608-4C82-83EE-669B24463047}" type="parTrans" cxnId="{A4914841-38A5-4143-B27E-EAB28427B3A7}">
      <dgm:prSet/>
      <dgm:spPr/>
      <dgm:t>
        <a:bodyPr/>
        <a:lstStyle/>
        <a:p>
          <a:endParaRPr lang="en-GB"/>
        </a:p>
      </dgm:t>
    </dgm:pt>
    <dgm:pt modelId="{783E7519-E24C-41A3-B749-19D7C5313802}" type="sibTrans" cxnId="{A4914841-38A5-4143-B27E-EAB28427B3A7}">
      <dgm:prSet/>
      <dgm:spPr/>
      <dgm:t>
        <a:bodyPr/>
        <a:lstStyle/>
        <a:p>
          <a:endParaRPr lang="en-GB"/>
        </a:p>
      </dgm:t>
    </dgm:pt>
    <dgm:pt modelId="{81044939-151D-474C-96C0-2B19409662D9}" type="pres">
      <dgm:prSet presAssocID="{E5D3D477-9D52-4CAF-8572-DBA42AC61797}" presName="Name0" presStyleCnt="0">
        <dgm:presLayoutVars>
          <dgm:dir/>
          <dgm:animLvl val="lvl"/>
          <dgm:resizeHandles val="exact"/>
        </dgm:presLayoutVars>
      </dgm:prSet>
      <dgm:spPr/>
    </dgm:pt>
    <dgm:pt modelId="{68C6FADF-89B0-4618-8A0C-313BF3712CD3}" type="pres">
      <dgm:prSet presAssocID="{250F6828-4BE9-40D7-A9EA-21780C90DDB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DA3030-96F6-45B2-AEC2-623EEA4BB3D7}" type="pres">
      <dgm:prSet presAssocID="{D8000CE0-A135-440D-9920-7E61FBB3D3FF}" presName="parTxOnlySpace" presStyleCnt="0"/>
      <dgm:spPr/>
    </dgm:pt>
    <dgm:pt modelId="{96E60E52-F3B4-4DAE-8969-6F7B1DC62304}" type="pres">
      <dgm:prSet presAssocID="{D1666713-4874-4AC6-8770-58B38206540B}" presName="parTxOnly" presStyleLbl="node1" presStyleIdx="1" presStyleCnt="3" custLinFactNeighborX="43" custLinFactNeighborY="-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45AEF1-D1E4-4651-B28D-658845D10B3B}" type="pres">
      <dgm:prSet presAssocID="{0983D15E-D1F9-44F4-976E-012380AAB31C}" presName="parTxOnlySpace" presStyleCnt="0"/>
      <dgm:spPr/>
    </dgm:pt>
    <dgm:pt modelId="{920CC480-4633-41AE-885B-7A067B548743}" type="pres">
      <dgm:prSet presAssocID="{2FDF811F-A191-4FD5-999D-2C100919125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DACCB8-FF7C-4BC1-95C6-6ECAFD110631}" type="presOf" srcId="{D1666713-4874-4AC6-8770-58B38206540B}" destId="{96E60E52-F3B4-4DAE-8969-6F7B1DC62304}" srcOrd="0" destOrd="0" presId="urn:microsoft.com/office/officeart/2005/8/layout/chevron1"/>
    <dgm:cxn modelId="{D2071BD0-EC93-44C5-9C11-5B611B4F1CD2}" srcId="{E5D3D477-9D52-4CAF-8572-DBA42AC61797}" destId="{D1666713-4874-4AC6-8770-58B38206540B}" srcOrd="1" destOrd="0" parTransId="{FB3E1C90-79DE-43A7-8D1B-BC20D7482F1B}" sibTransId="{0983D15E-D1F9-44F4-976E-012380AAB31C}"/>
    <dgm:cxn modelId="{A4914841-38A5-4143-B27E-EAB28427B3A7}" srcId="{E5D3D477-9D52-4CAF-8572-DBA42AC61797}" destId="{2FDF811F-A191-4FD5-999D-2C1009191256}" srcOrd="2" destOrd="0" parTransId="{5A3A9663-6608-4C82-83EE-669B24463047}" sibTransId="{783E7519-E24C-41A3-B749-19D7C5313802}"/>
    <dgm:cxn modelId="{C057D698-63BA-43EB-95ED-4CCF3E5E92F4}" type="presOf" srcId="{E5D3D477-9D52-4CAF-8572-DBA42AC61797}" destId="{81044939-151D-474C-96C0-2B19409662D9}" srcOrd="0" destOrd="0" presId="urn:microsoft.com/office/officeart/2005/8/layout/chevron1"/>
    <dgm:cxn modelId="{A38C9B96-E9C2-4427-B1E3-8794845BB88D}" srcId="{E5D3D477-9D52-4CAF-8572-DBA42AC61797}" destId="{250F6828-4BE9-40D7-A9EA-21780C90DDBE}" srcOrd="0" destOrd="0" parTransId="{079D5D44-0870-4612-AE3D-4E3DFF5089F7}" sibTransId="{D8000CE0-A135-440D-9920-7E61FBB3D3FF}"/>
    <dgm:cxn modelId="{65A98988-21FD-4542-996F-EBFD100A3FF1}" type="presOf" srcId="{2FDF811F-A191-4FD5-999D-2C1009191256}" destId="{920CC480-4633-41AE-885B-7A067B548743}" srcOrd="0" destOrd="0" presId="urn:microsoft.com/office/officeart/2005/8/layout/chevron1"/>
    <dgm:cxn modelId="{4EB34803-C87E-4773-B095-215868ADF8D8}" type="presOf" srcId="{250F6828-4BE9-40D7-A9EA-21780C90DDBE}" destId="{68C6FADF-89B0-4618-8A0C-313BF3712CD3}" srcOrd="0" destOrd="0" presId="urn:microsoft.com/office/officeart/2005/8/layout/chevron1"/>
    <dgm:cxn modelId="{1A2485D6-3D84-40F7-B444-F24EF4A80909}" type="presParOf" srcId="{81044939-151D-474C-96C0-2B19409662D9}" destId="{68C6FADF-89B0-4618-8A0C-313BF3712CD3}" srcOrd="0" destOrd="0" presId="urn:microsoft.com/office/officeart/2005/8/layout/chevron1"/>
    <dgm:cxn modelId="{2D39F4DF-C9FD-470B-9F47-7F4F7A753845}" type="presParOf" srcId="{81044939-151D-474C-96C0-2B19409662D9}" destId="{26DA3030-96F6-45B2-AEC2-623EEA4BB3D7}" srcOrd="1" destOrd="0" presId="urn:microsoft.com/office/officeart/2005/8/layout/chevron1"/>
    <dgm:cxn modelId="{52897E9D-4435-4DF0-AAB9-5DFF491A2890}" type="presParOf" srcId="{81044939-151D-474C-96C0-2B19409662D9}" destId="{96E60E52-F3B4-4DAE-8969-6F7B1DC62304}" srcOrd="2" destOrd="0" presId="urn:microsoft.com/office/officeart/2005/8/layout/chevron1"/>
    <dgm:cxn modelId="{FC331CDD-10A5-48A3-AAC0-0D7DF0C44BBC}" type="presParOf" srcId="{81044939-151D-474C-96C0-2B19409662D9}" destId="{6B45AEF1-D1E4-4651-B28D-658845D10B3B}" srcOrd="3" destOrd="0" presId="urn:microsoft.com/office/officeart/2005/8/layout/chevron1"/>
    <dgm:cxn modelId="{C40DF706-C373-449A-B92C-676F82B6F6DC}" type="presParOf" srcId="{81044939-151D-474C-96C0-2B19409662D9}" destId="{920CC480-4633-41AE-885B-7A067B54874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703137-CD2A-4F32-AEBE-BBCA481C8B20}" type="doc">
      <dgm:prSet loTypeId="urn:microsoft.com/office/officeart/2005/8/layout/architecture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2088D595-1BB9-45D2-96BF-E666F54C22F1}">
      <dgm:prSet custT="1"/>
      <dgm:spPr/>
      <dgm:t>
        <a:bodyPr/>
        <a:lstStyle/>
        <a:p>
          <a:r>
            <a:rPr lang="en-GB" sz="2800" b="0" dirty="0"/>
            <a:t>Significant Governance Issues           </a:t>
          </a:r>
          <a:r>
            <a:rPr lang="en-GB" sz="2400" dirty="0"/>
            <a:t>(Fraud &amp; Financial Haemorrhage)</a:t>
          </a:r>
          <a:endParaRPr lang="en-US" sz="2400" dirty="0"/>
        </a:p>
      </dgm:t>
    </dgm:pt>
    <dgm:pt modelId="{FDBB57ED-25A7-4D42-A9A4-B8B8DEF559BB}" type="parTrans" cxnId="{D4018E80-BC7B-40D2-BC02-6FB5F71EA66F}">
      <dgm:prSet/>
      <dgm:spPr/>
      <dgm:t>
        <a:bodyPr/>
        <a:lstStyle/>
        <a:p>
          <a:endParaRPr lang="en-GB"/>
        </a:p>
      </dgm:t>
    </dgm:pt>
    <dgm:pt modelId="{A77E3A4B-2634-454D-81B0-CBD239804C6D}" type="sibTrans" cxnId="{D4018E80-BC7B-40D2-BC02-6FB5F71EA66F}">
      <dgm:prSet/>
      <dgm:spPr/>
      <dgm:t>
        <a:bodyPr/>
        <a:lstStyle/>
        <a:p>
          <a:endParaRPr lang="en-GB"/>
        </a:p>
      </dgm:t>
    </dgm:pt>
    <dgm:pt modelId="{AC9B14A8-ED09-453C-8CD8-5769F01FA627}">
      <dgm:prSet custT="1"/>
      <dgm:spPr>
        <a:solidFill>
          <a:srgbClr val="0070C0"/>
        </a:solidFill>
      </dgm:spPr>
      <dgm:t>
        <a:bodyPr/>
        <a:lstStyle/>
        <a:p>
          <a:r>
            <a:rPr lang="en-GB" sz="2800" dirty="0"/>
            <a:t>Cashflow Challenges &amp; Financial Risk </a:t>
          </a:r>
          <a:r>
            <a:rPr lang="en-GB" sz="2700" dirty="0"/>
            <a:t>(Accountability)</a:t>
          </a:r>
          <a:endParaRPr lang="en-US" sz="2700" dirty="0"/>
        </a:p>
      </dgm:t>
    </dgm:pt>
    <dgm:pt modelId="{52EEB762-8824-4860-B75C-A1385D1FDDBD}" type="parTrans" cxnId="{654479B6-2771-457C-BEC5-5344DC3C1A5B}">
      <dgm:prSet/>
      <dgm:spPr/>
      <dgm:t>
        <a:bodyPr/>
        <a:lstStyle/>
        <a:p>
          <a:endParaRPr lang="en-GB"/>
        </a:p>
      </dgm:t>
    </dgm:pt>
    <dgm:pt modelId="{3FCA7EC8-8095-412D-9C0A-3CE246C4173B}" type="sibTrans" cxnId="{654479B6-2771-457C-BEC5-5344DC3C1A5B}">
      <dgm:prSet/>
      <dgm:spPr/>
      <dgm:t>
        <a:bodyPr/>
        <a:lstStyle/>
        <a:p>
          <a:endParaRPr lang="en-GB"/>
        </a:p>
      </dgm:t>
    </dgm:pt>
    <dgm:pt modelId="{C93F0C83-3F67-4B5D-A9F9-15250D9CAC21}">
      <dgm:prSet custT="1"/>
      <dgm:spPr>
        <a:solidFill>
          <a:schemeClr val="accent3">
            <a:lumMod val="5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2800" dirty="0"/>
            <a:t>Leadership Vacuum &amp; Crisis</a:t>
          </a:r>
          <a:endParaRPr lang="en-US" sz="2800" dirty="0"/>
        </a:p>
      </dgm:t>
    </dgm:pt>
    <dgm:pt modelId="{A9C9F226-078D-4168-8768-F5A170D7D5E3}" type="parTrans" cxnId="{6118E168-02C1-4930-8A92-3A96524A822E}">
      <dgm:prSet/>
      <dgm:spPr/>
      <dgm:t>
        <a:bodyPr/>
        <a:lstStyle/>
        <a:p>
          <a:endParaRPr lang="en-GB"/>
        </a:p>
      </dgm:t>
    </dgm:pt>
    <dgm:pt modelId="{A82D8939-65FB-47A3-83B9-5B6A3611C6BC}" type="sibTrans" cxnId="{6118E168-02C1-4930-8A92-3A96524A822E}">
      <dgm:prSet/>
      <dgm:spPr/>
      <dgm:t>
        <a:bodyPr/>
        <a:lstStyle/>
        <a:p>
          <a:endParaRPr lang="en-GB"/>
        </a:p>
      </dgm:t>
    </dgm:pt>
    <dgm:pt modelId="{ED2E9791-E128-43BE-8A05-18BE8DAAD869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GB" dirty="0"/>
            <a:t>Reputational Risk, Statutory Penalties &amp; Other Going Concern Issues</a:t>
          </a:r>
          <a:endParaRPr lang="en-US" dirty="0"/>
        </a:p>
      </dgm:t>
    </dgm:pt>
    <dgm:pt modelId="{E5ED4392-6B20-42FA-90D6-CB7F2D1ED838}" type="parTrans" cxnId="{97FA8452-08D0-4656-9270-F2CA481993B1}">
      <dgm:prSet/>
      <dgm:spPr/>
      <dgm:t>
        <a:bodyPr/>
        <a:lstStyle/>
        <a:p>
          <a:endParaRPr lang="en-GB"/>
        </a:p>
      </dgm:t>
    </dgm:pt>
    <dgm:pt modelId="{8BF00BD5-CE9A-41D7-B601-ED5E96BFA537}" type="sibTrans" cxnId="{97FA8452-08D0-4656-9270-F2CA481993B1}">
      <dgm:prSet/>
      <dgm:spPr/>
      <dgm:t>
        <a:bodyPr/>
        <a:lstStyle/>
        <a:p>
          <a:endParaRPr lang="en-GB"/>
        </a:p>
      </dgm:t>
    </dgm:pt>
    <dgm:pt modelId="{BC4C4D77-5103-4917-8718-2C6B8FA5121D}" type="pres">
      <dgm:prSet presAssocID="{47703137-CD2A-4F32-AEBE-BBCA481C8B2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16FEBA6-6E12-4E2C-8D64-07EE9C3D576A}" type="pres">
      <dgm:prSet presAssocID="{2088D595-1BB9-45D2-96BF-E666F54C22F1}" presName="vertOne" presStyleCnt="0"/>
      <dgm:spPr/>
    </dgm:pt>
    <dgm:pt modelId="{A13DF98C-F00C-49D0-A03F-6AD4F1E2F9ED}" type="pres">
      <dgm:prSet presAssocID="{2088D595-1BB9-45D2-96BF-E666F54C22F1}" presName="txOne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12E7E0-BA7A-4C72-A6FB-3557C2281719}" type="pres">
      <dgm:prSet presAssocID="{2088D595-1BB9-45D2-96BF-E666F54C22F1}" presName="horzOne" presStyleCnt="0"/>
      <dgm:spPr/>
    </dgm:pt>
    <dgm:pt modelId="{55D8D01A-CA04-4CD3-8B3C-B7F6571003AA}" type="pres">
      <dgm:prSet presAssocID="{A77E3A4B-2634-454D-81B0-CBD239804C6D}" presName="sibSpaceOne" presStyleCnt="0"/>
      <dgm:spPr/>
    </dgm:pt>
    <dgm:pt modelId="{555315D1-EB5C-4A39-8268-EDF5F2FC221B}" type="pres">
      <dgm:prSet presAssocID="{AC9B14A8-ED09-453C-8CD8-5769F01FA627}" presName="vertOne" presStyleCnt="0"/>
      <dgm:spPr/>
    </dgm:pt>
    <dgm:pt modelId="{8A72CA67-5D43-4707-9FA7-F3E7F2E50E74}" type="pres">
      <dgm:prSet presAssocID="{AC9B14A8-ED09-453C-8CD8-5769F01FA627}" presName="txOne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B6B330-400B-4E1E-BE0B-4F18F8C901D4}" type="pres">
      <dgm:prSet presAssocID="{AC9B14A8-ED09-453C-8CD8-5769F01FA627}" presName="horzOne" presStyleCnt="0"/>
      <dgm:spPr/>
    </dgm:pt>
    <dgm:pt modelId="{E9C14442-0C55-4DC4-94EF-F454B8E661DF}" type="pres">
      <dgm:prSet presAssocID="{3FCA7EC8-8095-412D-9C0A-3CE246C4173B}" presName="sibSpaceOne" presStyleCnt="0"/>
      <dgm:spPr/>
    </dgm:pt>
    <dgm:pt modelId="{709F878A-2E90-4350-A878-B8A2C032A79E}" type="pres">
      <dgm:prSet presAssocID="{C93F0C83-3F67-4B5D-A9F9-15250D9CAC21}" presName="vertOne" presStyleCnt="0"/>
      <dgm:spPr/>
    </dgm:pt>
    <dgm:pt modelId="{8774E07F-F2D9-4BD6-8460-E98D646978BF}" type="pres">
      <dgm:prSet presAssocID="{C93F0C83-3F67-4B5D-A9F9-15250D9CAC21}" presName="txOne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8C4CB3-1476-4D59-BCA4-501236CEE723}" type="pres">
      <dgm:prSet presAssocID="{C93F0C83-3F67-4B5D-A9F9-15250D9CAC21}" presName="horzOne" presStyleCnt="0"/>
      <dgm:spPr/>
    </dgm:pt>
    <dgm:pt modelId="{46FF267C-8BB3-436A-A1B3-C1DA096035FD}" type="pres">
      <dgm:prSet presAssocID="{A82D8939-65FB-47A3-83B9-5B6A3611C6BC}" presName="sibSpaceOne" presStyleCnt="0"/>
      <dgm:spPr/>
    </dgm:pt>
    <dgm:pt modelId="{53273417-56FB-4219-98A6-5F043C99951A}" type="pres">
      <dgm:prSet presAssocID="{ED2E9791-E128-43BE-8A05-18BE8DAAD869}" presName="vertOne" presStyleCnt="0"/>
      <dgm:spPr/>
    </dgm:pt>
    <dgm:pt modelId="{8EA8420A-2994-401B-A92A-A063F57F0BF9}" type="pres">
      <dgm:prSet presAssocID="{ED2E9791-E128-43BE-8A05-18BE8DAAD869}" presName="txOne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3D2A1A-8632-4BE4-8B10-EE7B66706CE4}" type="pres">
      <dgm:prSet presAssocID="{ED2E9791-E128-43BE-8A05-18BE8DAAD869}" presName="horzOne" presStyleCnt="0"/>
      <dgm:spPr/>
    </dgm:pt>
  </dgm:ptLst>
  <dgm:cxnLst>
    <dgm:cxn modelId="{437E6C4C-108D-4DDB-957E-9EAD1D195411}" type="presOf" srcId="{47703137-CD2A-4F32-AEBE-BBCA481C8B20}" destId="{BC4C4D77-5103-4917-8718-2C6B8FA5121D}" srcOrd="0" destOrd="0" presId="urn:microsoft.com/office/officeart/2005/8/layout/architecture"/>
    <dgm:cxn modelId="{D4018E80-BC7B-40D2-BC02-6FB5F71EA66F}" srcId="{47703137-CD2A-4F32-AEBE-BBCA481C8B20}" destId="{2088D595-1BB9-45D2-96BF-E666F54C22F1}" srcOrd="0" destOrd="0" parTransId="{FDBB57ED-25A7-4D42-A9A4-B8B8DEF559BB}" sibTransId="{A77E3A4B-2634-454D-81B0-CBD239804C6D}"/>
    <dgm:cxn modelId="{6118E168-02C1-4930-8A92-3A96524A822E}" srcId="{47703137-CD2A-4F32-AEBE-BBCA481C8B20}" destId="{C93F0C83-3F67-4B5D-A9F9-15250D9CAC21}" srcOrd="2" destOrd="0" parTransId="{A9C9F226-078D-4168-8768-F5A170D7D5E3}" sibTransId="{A82D8939-65FB-47A3-83B9-5B6A3611C6BC}"/>
    <dgm:cxn modelId="{654479B6-2771-457C-BEC5-5344DC3C1A5B}" srcId="{47703137-CD2A-4F32-AEBE-BBCA481C8B20}" destId="{AC9B14A8-ED09-453C-8CD8-5769F01FA627}" srcOrd="1" destOrd="0" parTransId="{52EEB762-8824-4860-B75C-A1385D1FDDBD}" sibTransId="{3FCA7EC8-8095-412D-9C0A-3CE246C4173B}"/>
    <dgm:cxn modelId="{67F71999-03F0-401A-91F2-8D83119AE62E}" type="presOf" srcId="{2088D595-1BB9-45D2-96BF-E666F54C22F1}" destId="{A13DF98C-F00C-49D0-A03F-6AD4F1E2F9ED}" srcOrd="0" destOrd="0" presId="urn:microsoft.com/office/officeart/2005/8/layout/architecture"/>
    <dgm:cxn modelId="{4B624947-F5D6-43DE-92FE-19BE2753237B}" type="presOf" srcId="{ED2E9791-E128-43BE-8A05-18BE8DAAD869}" destId="{8EA8420A-2994-401B-A92A-A063F57F0BF9}" srcOrd="0" destOrd="0" presId="urn:microsoft.com/office/officeart/2005/8/layout/architecture"/>
    <dgm:cxn modelId="{0985B4B5-D0D9-4CEC-81E2-2A3D12EB7A96}" type="presOf" srcId="{AC9B14A8-ED09-453C-8CD8-5769F01FA627}" destId="{8A72CA67-5D43-4707-9FA7-F3E7F2E50E74}" srcOrd="0" destOrd="0" presId="urn:microsoft.com/office/officeart/2005/8/layout/architecture"/>
    <dgm:cxn modelId="{E4F75783-F626-4F01-830C-A362AD420E0B}" type="presOf" srcId="{C93F0C83-3F67-4B5D-A9F9-15250D9CAC21}" destId="{8774E07F-F2D9-4BD6-8460-E98D646978BF}" srcOrd="0" destOrd="0" presId="urn:microsoft.com/office/officeart/2005/8/layout/architecture"/>
    <dgm:cxn modelId="{97FA8452-08D0-4656-9270-F2CA481993B1}" srcId="{47703137-CD2A-4F32-AEBE-BBCA481C8B20}" destId="{ED2E9791-E128-43BE-8A05-18BE8DAAD869}" srcOrd="3" destOrd="0" parTransId="{E5ED4392-6B20-42FA-90D6-CB7F2D1ED838}" sibTransId="{8BF00BD5-CE9A-41D7-B601-ED5E96BFA537}"/>
    <dgm:cxn modelId="{4C84EF34-6538-4273-B7A6-AEA66530AFBF}" type="presParOf" srcId="{BC4C4D77-5103-4917-8718-2C6B8FA5121D}" destId="{616FEBA6-6E12-4E2C-8D64-07EE9C3D576A}" srcOrd="0" destOrd="0" presId="urn:microsoft.com/office/officeart/2005/8/layout/architecture"/>
    <dgm:cxn modelId="{36B903F3-EF70-452D-A263-B87310A65154}" type="presParOf" srcId="{616FEBA6-6E12-4E2C-8D64-07EE9C3D576A}" destId="{A13DF98C-F00C-49D0-A03F-6AD4F1E2F9ED}" srcOrd="0" destOrd="0" presId="urn:microsoft.com/office/officeart/2005/8/layout/architecture"/>
    <dgm:cxn modelId="{DC7C76CD-2A89-499B-AA1F-36819A8654B5}" type="presParOf" srcId="{616FEBA6-6E12-4E2C-8D64-07EE9C3D576A}" destId="{1812E7E0-BA7A-4C72-A6FB-3557C2281719}" srcOrd="1" destOrd="0" presId="urn:microsoft.com/office/officeart/2005/8/layout/architecture"/>
    <dgm:cxn modelId="{D46427A7-F107-4B95-94A1-B3421FCB4867}" type="presParOf" srcId="{BC4C4D77-5103-4917-8718-2C6B8FA5121D}" destId="{55D8D01A-CA04-4CD3-8B3C-B7F6571003AA}" srcOrd="1" destOrd="0" presId="urn:microsoft.com/office/officeart/2005/8/layout/architecture"/>
    <dgm:cxn modelId="{2434DAD2-FF24-4128-B7D5-E18DF50A524E}" type="presParOf" srcId="{BC4C4D77-5103-4917-8718-2C6B8FA5121D}" destId="{555315D1-EB5C-4A39-8268-EDF5F2FC221B}" srcOrd="2" destOrd="0" presId="urn:microsoft.com/office/officeart/2005/8/layout/architecture"/>
    <dgm:cxn modelId="{04726923-3C62-4061-8F02-062D139E5C31}" type="presParOf" srcId="{555315D1-EB5C-4A39-8268-EDF5F2FC221B}" destId="{8A72CA67-5D43-4707-9FA7-F3E7F2E50E74}" srcOrd="0" destOrd="0" presId="urn:microsoft.com/office/officeart/2005/8/layout/architecture"/>
    <dgm:cxn modelId="{1252B194-6F1E-4F53-8C03-D6723BDBCB0F}" type="presParOf" srcId="{555315D1-EB5C-4A39-8268-EDF5F2FC221B}" destId="{DFB6B330-400B-4E1E-BE0B-4F18F8C901D4}" srcOrd="1" destOrd="0" presId="urn:microsoft.com/office/officeart/2005/8/layout/architecture"/>
    <dgm:cxn modelId="{17DEBD95-B8C9-49F2-9985-441F94D83C38}" type="presParOf" srcId="{BC4C4D77-5103-4917-8718-2C6B8FA5121D}" destId="{E9C14442-0C55-4DC4-94EF-F454B8E661DF}" srcOrd="3" destOrd="0" presId="urn:microsoft.com/office/officeart/2005/8/layout/architecture"/>
    <dgm:cxn modelId="{641F7CAF-9014-4EC2-92A4-B5A092714CA6}" type="presParOf" srcId="{BC4C4D77-5103-4917-8718-2C6B8FA5121D}" destId="{709F878A-2E90-4350-A878-B8A2C032A79E}" srcOrd="4" destOrd="0" presId="urn:microsoft.com/office/officeart/2005/8/layout/architecture"/>
    <dgm:cxn modelId="{F8BF9EE9-5B59-44BB-8BF3-A281835863A2}" type="presParOf" srcId="{709F878A-2E90-4350-A878-B8A2C032A79E}" destId="{8774E07F-F2D9-4BD6-8460-E98D646978BF}" srcOrd="0" destOrd="0" presId="urn:microsoft.com/office/officeart/2005/8/layout/architecture"/>
    <dgm:cxn modelId="{E53D247B-1236-49B9-A1D0-82E562A37355}" type="presParOf" srcId="{709F878A-2E90-4350-A878-B8A2C032A79E}" destId="{D48C4CB3-1476-4D59-BCA4-501236CEE723}" srcOrd="1" destOrd="0" presId="urn:microsoft.com/office/officeart/2005/8/layout/architecture"/>
    <dgm:cxn modelId="{2BA49061-DE5E-4FC0-8864-58082E64C874}" type="presParOf" srcId="{BC4C4D77-5103-4917-8718-2C6B8FA5121D}" destId="{46FF267C-8BB3-436A-A1B3-C1DA096035FD}" srcOrd="5" destOrd="0" presId="urn:microsoft.com/office/officeart/2005/8/layout/architecture"/>
    <dgm:cxn modelId="{72D73A0E-BADA-4AE7-B43A-24F64C9582F8}" type="presParOf" srcId="{BC4C4D77-5103-4917-8718-2C6B8FA5121D}" destId="{53273417-56FB-4219-98A6-5F043C99951A}" srcOrd="6" destOrd="0" presId="urn:microsoft.com/office/officeart/2005/8/layout/architecture"/>
    <dgm:cxn modelId="{1A88422E-9E2E-4AC8-81AF-3CAE4B1ABBD4}" type="presParOf" srcId="{53273417-56FB-4219-98A6-5F043C99951A}" destId="{8EA8420A-2994-401B-A92A-A063F57F0BF9}" srcOrd="0" destOrd="0" presId="urn:microsoft.com/office/officeart/2005/8/layout/architecture"/>
    <dgm:cxn modelId="{37247305-BB89-4E46-95F6-63F7C71CC51D}" type="presParOf" srcId="{53273417-56FB-4219-98A6-5F043C99951A}" destId="{C33D2A1A-8632-4BE4-8B10-EE7B66706CE4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88E4A3-C420-4C9C-8957-F429DF21C3A3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9F287707-9900-4A70-B704-2058E50A019A}">
      <dgm:prSet phldrT="[Text]" custT="1"/>
      <dgm:spPr/>
      <dgm:t>
        <a:bodyPr/>
        <a:lstStyle/>
        <a:p>
          <a:r>
            <a:rPr lang="en-GB" sz="2200" dirty="0"/>
            <a:t>Consumerism Customer Independence</a:t>
          </a:r>
        </a:p>
      </dgm:t>
    </dgm:pt>
    <dgm:pt modelId="{04D1B10D-AA28-4148-A3B9-FF9F96ECDF59}" type="parTrans" cxnId="{94EE4ED6-26C3-4638-A632-868F8493154E}">
      <dgm:prSet/>
      <dgm:spPr/>
      <dgm:t>
        <a:bodyPr/>
        <a:lstStyle/>
        <a:p>
          <a:endParaRPr lang="en-GB" sz="2200"/>
        </a:p>
      </dgm:t>
    </dgm:pt>
    <dgm:pt modelId="{939F5266-AF5C-426B-9525-4E9A5426DD1F}" type="sibTrans" cxnId="{94EE4ED6-26C3-4638-A632-868F8493154E}">
      <dgm:prSet/>
      <dgm:spPr/>
      <dgm:t>
        <a:bodyPr/>
        <a:lstStyle/>
        <a:p>
          <a:endParaRPr lang="en-GB" sz="2200"/>
        </a:p>
      </dgm:t>
    </dgm:pt>
    <dgm:pt modelId="{0B0B30C7-CC9A-4799-9602-1787A32B27FE}">
      <dgm:prSet phldrT="[Text]" custT="1"/>
      <dgm:spPr/>
      <dgm:t>
        <a:bodyPr/>
        <a:lstStyle/>
        <a:p>
          <a:r>
            <a:rPr lang="en-GB" sz="2200" dirty="0"/>
            <a:t>Hyper Competition</a:t>
          </a:r>
        </a:p>
      </dgm:t>
    </dgm:pt>
    <dgm:pt modelId="{F39FCF75-5B88-44F0-A413-253FC543091F}" type="parTrans" cxnId="{79683A88-C354-4FC4-96F1-0DE53B04F380}">
      <dgm:prSet/>
      <dgm:spPr/>
      <dgm:t>
        <a:bodyPr/>
        <a:lstStyle/>
        <a:p>
          <a:endParaRPr lang="en-GB" sz="2200"/>
        </a:p>
      </dgm:t>
    </dgm:pt>
    <dgm:pt modelId="{E2A08613-817F-4082-8DE3-D4658A5A39DF}" type="sibTrans" cxnId="{79683A88-C354-4FC4-96F1-0DE53B04F380}">
      <dgm:prSet/>
      <dgm:spPr/>
      <dgm:t>
        <a:bodyPr/>
        <a:lstStyle/>
        <a:p>
          <a:endParaRPr lang="en-GB" sz="2200"/>
        </a:p>
      </dgm:t>
    </dgm:pt>
    <dgm:pt modelId="{20E07E5F-F510-4203-91E6-DE7088EFD1C1}">
      <dgm:prSet phldrT="[Text]" custT="1"/>
      <dgm:spPr/>
      <dgm:t>
        <a:bodyPr/>
        <a:lstStyle/>
        <a:p>
          <a:r>
            <a:rPr lang="en-GB" sz="2200" dirty="0"/>
            <a:t>Glocality</a:t>
          </a:r>
        </a:p>
      </dgm:t>
    </dgm:pt>
    <dgm:pt modelId="{BBCE6931-839F-40B2-99A3-A97F5AE4885E}" type="parTrans" cxnId="{815A1CAC-9194-411E-99F6-2BC2372E74AE}">
      <dgm:prSet/>
      <dgm:spPr/>
      <dgm:t>
        <a:bodyPr/>
        <a:lstStyle/>
        <a:p>
          <a:endParaRPr lang="en-GB" sz="2200"/>
        </a:p>
      </dgm:t>
    </dgm:pt>
    <dgm:pt modelId="{1A61CD8A-9E77-4248-AD58-203ECEEEAFE7}" type="sibTrans" cxnId="{815A1CAC-9194-411E-99F6-2BC2372E74AE}">
      <dgm:prSet/>
      <dgm:spPr/>
      <dgm:t>
        <a:bodyPr/>
        <a:lstStyle/>
        <a:p>
          <a:endParaRPr lang="en-GB" sz="2200"/>
        </a:p>
      </dgm:t>
    </dgm:pt>
    <dgm:pt modelId="{B67D5B68-D419-4411-B745-EEE1A87973E8}">
      <dgm:prSet custT="1"/>
      <dgm:spPr/>
      <dgm:t>
        <a:bodyPr/>
        <a:lstStyle/>
        <a:p>
          <a:r>
            <a:rPr lang="en-GB" sz="2200" dirty="0"/>
            <a:t>3 D’s</a:t>
          </a:r>
        </a:p>
      </dgm:t>
    </dgm:pt>
    <dgm:pt modelId="{9C0BBF1D-4AD2-49AC-8C82-EE497ECC1E86}" type="parTrans" cxnId="{49B193D1-8D14-490E-97BF-299AD7E6390C}">
      <dgm:prSet/>
      <dgm:spPr/>
      <dgm:t>
        <a:bodyPr/>
        <a:lstStyle/>
        <a:p>
          <a:endParaRPr lang="en-GB" sz="2200"/>
        </a:p>
      </dgm:t>
    </dgm:pt>
    <dgm:pt modelId="{5A32567E-EEE9-4857-A3F2-6D4B101F8F7D}" type="sibTrans" cxnId="{49B193D1-8D14-490E-97BF-299AD7E6390C}">
      <dgm:prSet/>
      <dgm:spPr/>
      <dgm:t>
        <a:bodyPr/>
        <a:lstStyle/>
        <a:p>
          <a:endParaRPr lang="en-GB" sz="2200"/>
        </a:p>
      </dgm:t>
    </dgm:pt>
    <dgm:pt modelId="{18B8901F-18F4-4F58-A08E-968753028A87}">
      <dgm:prSet custT="1"/>
      <dgm:spPr/>
      <dgm:t>
        <a:bodyPr/>
        <a:lstStyle/>
        <a:p>
          <a:r>
            <a:rPr lang="en-GB" sz="2200" dirty="0"/>
            <a:t>Digitization &amp; Technology</a:t>
          </a:r>
        </a:p>
      </dgm:t>
    </dgm:pt>
    <dgm:pt modelId="{1825B212-0396-44C2-B4F3-53ED66A1D6BA}" type="parTrans" cxnId="{8FBBA3CB-CCF8-4E2E-A4F6-D3874032FD85}">
      <dgm:prSet/>
      <dgm:spPr/>
      <dgm:t>
        <a:bodyPr/>
        <a:lstStyle/>
        <a:p>
          <a:endParaRPr lang="en-GB" sz="2200"/>
        </a:p>
      </dgm:t>
    </dgm:pt>
    <dgm:pt modelId="{73920393-B95D-4B60-A81C-80602070DD4B}" type="sibTrans" cxnId="{8FBBA3CB-CCF8-4E2E-A4F6-D3874032FD85}">
      <dgm:prSet/>
      <dgm:spPr/>
      <dgm:t>
        <a:bodyPr/>
        <a:lstStyle/>
        <a:p>
          <a:endParaRPr lang="en-GB" sz="2200"/>
        </a:p>
      </dgm:t>
    </dgm:pt>
    <dgm:pt modelId="{24A553EF-D21A-42ED-BE7A-6321834C153B}" type="pres">
      <dgm:prSet presAssocID="{5B88E4A3-C420-4C9C-8957-F429DF21C3A3}" presName="CompostProcess" presStyleCnt="0">
        <dgm:presLayoutVars>
          <dgm:dir/>
          <dgm:resizeHandles val="exact"/>
        </dgm:presLayoutVars>
      </dgm:prSet>
      <dgm:spPr/>
    </dgm:pt>
    <dgm:pt modelId="{2F4EFDC7-6B3D-4874-9774-1211B82005A8}" type="pres">
      <dgm:prSet presAssocID="{5B88E4A3-C420-4C9C-8957-F429DF21C3A3}" presName="arrow" presStyleLbl="bgShp" presStyleIdx="0" presStyleCnt="1" custLinFactNeighborX="-552" custLinFactNeighborY="-438"/>
      <dgm:spPr/>
    </dgm:pt>
    <dgm:pt modelId="{0CA1DEC7-DAB0-4B41-8F18-C64E1BAACD87}" type="pres">
      <dgm:prSet presAssocID="{5B88E4A3-C420-4C9C-8957-F429DF21C3A3}" presName="linearProcess" presStyleCnt="0"/>
      <dgm:spPr/>
    </dgm:pt>
    <dgm:pt modelId="{995694FD-6A1F-4977-9ED3-78663CFF54C9}" type="pres">
      <dgm:prSet presAssocID="{9F287707-9900-4A70-B704-2058E50A019A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97DB70-7F47-424F-8BE5-0D04FF9BF2BF}" type="pres">
      <dgm:prSet presAssocID="{939F5266-AF5C-426B-9525-4E9A5426DD1F}" presName="sibTrans" presStyleCnt="0"/>
      <dgm:spPr/>
    </dgm:pt>
    <dgm:pt modelId="{6F12A053-7D9F-434E-9757-87AC9DF3E52E}" type="pres">
      <dgm:prSet presAssocID="{0B0B30C7-CC9A-4799-9602-1787A32B27FE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91E396-98F5-4CB6-A686-32B52114BB6B}" type="pres">
      <dgm:prSet presAssocID="{E2A08613-817F-4082-8DE3-D4658A5A39DF}" presName="sibTrans" presStyleCnt="0"/>
      <dgm:spPr/>
    </dgm:pt>
    <dgm:pt modelId="{2C5AB654-97C2-496A-BD34-DD325256D564}" type="pres">
      <dgm:prSet presAssocID="{20E07E5F-F510-4203-91E6-DE7088EFD1C1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32094E-D19D-405B-B977-82972367444D}" type="pres">
      <dgm:prSet presAssocID="{1A61CD8A-9E77-4248-AD58-203ECEEEAFE7}" presName="sibTrans" presStyleCnt="0"/>
      <dgm:spPr/>
    </dgm:pt>
    <dgm:pt modelId="{A17F14AC-DE2B-486E-9340-5EC749A9BA9F}" type="pres">
      <dgm:prSet presAssocID="{B67D5B68-D419-4411-B745-EEE1A87973E8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B172A8-E226-4712-9885-FD2B5B989CC4}" type="pres">
      <dgm:prSet presAssocID="{5A32567E-EEE9-4857-A3F2-6D4B101F8F7D}" presName="sibTrans" presStyleCnt="0"/>
      <dgm:spPr/>
    </dgm:pt>
    <dgm:pt modelId="{7DAE6D9C-C3BC-4D0F-AA59-2EF59DD8C836}" type="pres">
      <dgm:prSet presAssocID="{18B8901F-18F4-4F58-A08E-968753028A87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DC3151-B869-410F-A547-6FBC34EE3E2A}" type="presOf" srcId="{0B0B30C7-CC9A-4799-9602-1787A32B27FE}" destId="{6F12A053-7D9F-434E-9757-87AC9DF3E52E}" srcOrd="0" destOrd="0" presId="urn:microsoft.com/office/officeart/2005/8/layout/hProcess9"/>
    <dgm:cxn modelId="{815A1CAC-9194-411E-99F6-2BC2372E74AE}" srcId="{5B88E4A3-C420-4C9C-8957-F429DF21C3A3}" destId="{20E07E5F-F510-4203-91E6-DE7088EFD1C1}" srcOrd="2" destOrd="0" parTransId="{BBCE6931-839F-40B2-99A3-A97F5AE4885E}" sibTransId="{1A61CD8A-9E77-4248-AD58-203ECEEEAFE7}"/>
    <dgm:cxn modelId="{3063C37E-B8DB-49D0-AF73-7759A1E063E6}" type="presOf" srcId="{9F287707-9900-4A70-B704-2058E50A019A}" destId="{995694FD-6A1F-4977-9ED3-78663CFF54C9}" srcOrd="0" destOrd="0" presId="urn:microsoft.com/office/officeart/2005/8/layout/hProcess9"/>
    <dgm:cxn modelId="{5B51F24E-1B9A-46EA-9BF4-11B35F24FFB2}" type="presOf" srcId="{20E07E5F-F510-4203-91E6-DE7088EFD1C1}" destId="{2C5AB654-97C2-496A-BD34-DD325256D564}" srcOrd="0" destOrd="0" presId="urn:microsoft.com/office/officeart/2005/8/layout/hProcess9"/>
    <dgm:cxn modelId="{C90D9163-EAD2-4799-A3BB-AD0A2E8A7439}" type="presOf" srcId="{5B88E4A3-C420-4C9C-8957-F429DF21C3A3}" destId="{24A553EF-D21A-42ED-BE7A-6321834C153B}" srcOrd="0" destOrd="0" presId="urn:microsoft.com/office/officeart/2005/8/layout/hProcess9"/>
    <dgm:cxn modelId="{79683A88-C354-4FC4-96F1-0DE53B04F380}" srcId="{5B88E4A3-C420-4C9C-8957-F429DF21C3A3}" destId="{0B0B30C7-CC9A-4799-9602-1787A32B27FE}" srcOrd="1" destOrd="0" parTransId="{F39FCF75-5B88-44F0-A413-253FC543091F}" sibTransId="{E2A08613-817F-4082-8DE3-D4658A5A39DF}"/>
    <dgm:cxn modelId="{B9A1190D-6B1C-47F1-B170-9CB5078FA431}" type="presOf" srcId="{18B8901F-18F4-4F58-A08E-968753028A87}" destId="{7DAE6D9C-C3BC-4D0F-AA59-2EF59DD8C836}" srcOrd="0" destOrd="0" presId="urn:microsoft.com/office/officeart/2005/8/layout/hProcess9"/>
    <dgm:cxn modelId="{84379A6B-A68B-448C-9E4E-4F98267A110D}" type="presOf" srcId="{B67D5B68-D419-4411-B745-EEE1A87973E8}" destId="{A17F14AC-DE2B-486E-9340-5EC749A9BA9F}" srcOrd="0" destOrd="0" presId="urn:microsoft.com/office/officeart/2005/8/layout/hProcess9"/>
    <dgm:cxn modelId="{49B193D1-8D14-490E-97BF-299AD7E6390C}" srcId="{5B88E4A3-C420-4C9C-8957-F429DF21C3A3}" destId="{B67D5B68-D419-4411-B745-EEE1A87973E8}" srcOrd="3" destOrd="0" parTransId="{9C0BBF1D-4AD2-49AC-8C82-EE497ECC1E86}" sibTransId="{5A32567E-EEE9-4857-A3F2-6D4B101F8F7D}"/>
    <dgm:cxn modelId="{8FBBA3CB-CCF8-4E2E-A4F6-D3874032FD85}" srcId="{5B88E4A3-C420-4C9C-8957-F429DF21C3A3}" destId="{18B8901F-18F4-4F58-A08E-968753028A87}" srcOrd="4" destOrd="0" parTransId="{1825B212-0396-44C2-B4F3-53ED66A1D6BA}" sibTransId="{73920393-B95D-4B60-A81C-80602070DD4B}"/>
    <dgm:cxn modelId="{94EE4ED6-26C3-4638-A632-868F8493154E}" srcId="{5B88E4A3-C420-4C9C-8957-F429DF21C3A3}" destId="{9F287707-9900-4A70-B704-2058E50A019A}" srcOrd="0" destOrd="0" parTransId="{04D1B10D-AA28-4148-A3B9-FF9F96ECDF59}" sibTransId="{939F5266-AF5C-426B-9525-4E9A5426DD1F}"/>
    <dgm:cxn modelId="{6C7C04FC-0DD0-4140-814E-284420B66AFB}" type="presParOf" srcId="{24A553EF-D21A-42ED-BE7A-6321834C153B}" destId="{2F4EFDC7-6B3D-4874-9774-1211B82005A8}" srcOrd="0" destOrd="0" presId="urn:microsoft.com/office/officeart/2005/8/layout/hProcess9"/>
    <dgm:cxn modelId="{B67FB5E3-6E3D-4BE6-98AE-DFAED3802AB5}" type="presParOf" srcId="{24A553EF-D21A-42ED-BE7A-6321834C153B}" destId="{0CA1DEC7-DAB0-4B41-8F18-C64E1BAACD87}" srcOrd="1" destOrd="0" presId="urn:microsoft.com/office/officeart/2005/8/layout/hProcess9"/>
    <dgm:cxn modelId="{36E92237-C71C-454D-B637-03804AF97A65}" type="presParOf" srcId="{0CA1DEC7-DAB0-4B41-8F18-C64E1BAACD87}" destId="{995694FD-6A1F-4977-9ED3-78663CFF54C9}" srcOrd="0" destOrd="0" presId="urn:microsoft.com/office/officeart/2005/8/layout/hProcess9"/>
    <dgm:cxn modelId="{C7C31188-2475-451F-9DA0-95FA70B4AD30}" type="presParOf" srcId="{0CA1DEC7-DAB0-4B41-8F18-C64E1BAACD87}" destId="{0D97DB70-7F47-424F-8BE5-0D04FF9BF2BF}" srcOrd="1" destOrd="0" presId="urn:microsoft.com/office/officeart/2005/8/layout/hProcess9"/>
    <dgm:cxn modelId="{8C3BBE33-141C-408F-9569-14716EFA0413}" type="presParOf" srcId="{0CA1DEC7-DAB0-4B41-8F18-C64E1BAACD87}" destId="{6F12A053-7D9F-434E-9757-87AC9DF3E52E}" srcOrd="2" destOrd="0" presId="urn:microsoft.com/office/officeart/2005/8/layout/hProcess9"/>
    <dgm:cxn modelId="{57067F9F-7092-44B9-903E-6A17D8FBFADF}" type="presParOf" srcId="{0CA1DEC7-DAB0-4B41-8F18-C64E1BAACD87}" destId="{E791E396-98F5-4CB6-A686-32B52114BB6B}" srcOrd="3" destOrd="0" presId="urn:microsoft.com/office/officeart/2005/8/layout/hProcess9"/>
    <dgm:cxn modelId="{5780CFA2-2E5D-43E7-B88E-9C73D18CBE89}" type="presParOf" srcId="{0CA1DEC7-DAB0-4B41-8F18-C64E1BAACD87}" destId="{2C5AB654-97C2-496A-BD34-DD325256D564}" srcOrd="4" destOrd="0" presId="urn:microsoft.com/office/officeart/2005/8/layout/hProcess9"/>
    <dgm:cxn modelId="{BE8690F7-A1AD-4B54-87B5-19C0CA6E3017}" type="presParOf" srcId="{0CA1DEC7-DAB0-4B41-8F18-C64E1BAACD87}" destId="{3832094E-D19D-405B-B977-82972367444D}" srcOrd="5" destOrd="0" presId="urn:microsoft.com/office/officeart/2005/8/layout/hProcess9"/>
    <dgm:cxn modelId="{F3F893C0-C767-4EC6-80B2-1C2EC4657044}" type="presParOf" srcId="{0CA1DEC7-DAB0-4B41-8F18-C64E1BAACD87}" destId="{A17F14AC-DE2B-486E-9340-5EC749A9BA9F}" srcOrd="6" destOrd="0" presId="urn:microsoft.com/office/officeart/2005/8/layout/hProcess9"/>
    <dgm:cxn modelId="{5E8CE96B-FAE1-47F1-955A-93CB127921F2}" type="presParOf" srcId="{0CA1DEC7-DAB0-4B41-8F18-C64E1BAACD87}" destId="{C6B172A8-E226-4712-9885-FD2B5B989CC4}" srcOrd="7" destOrd="0" presId="urn:microsoft.com/office/officeart/2005/8/layout/hProcess9"/>
    <dgm:cxn modelId="{28F6CB26-B732-4A29-B32E-97A14133BC14}" type="presParOf" srcId="{0CA1DEC7-DAB0-4B41-8F18-C64E1BAACD87}" destId="{7DAE6D9C-C3BC-4D0F-AA59-2EF59DD8C836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88E4A3-C420-4C9C-8957-F429DF21C3A3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9F287707-9900-4A70-B704-2058E50A019A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GB" sz="2400" dirty="0"/>
            <a:t>Setting the benchmark</a:t>
          </a:r>
        </a:p>
      </dgm:t>
    </dgm:pt>
    <dgm:pt modelId="{04D1B10D-AA28-4148-A3B9-FF9F96ECDF59}" type="parTrans" cxnId="{94EE4ED6-26C3-4638-A632-868F8493154E}">
      <dgm:prSet/>
      <dgm:spPr/>
      <dgm:t>
        <a:bodyPr/>
        <a:lstStyle/>
        <a:p>
          <a:endParaRPr lang="en-GB" sz="2400"/>
        </a:p>
      </dgm:t>
    </dgm:pt>
    <dgm:pt modelId="{939F5266-AF5C-426B-9525-4E9A5426DD1F}" type="sibTrans" cxnId="{94EE4ED6-26C3-4638-A632-868F8493154E}">
      <dgm:prSet/>
      <dgm:spPr/>
      <dgm:t>
        <a:bodyPr/>
        <a:lstStyle/>
        <a:p>
          <a:endParaRPr lang="en-GB" sz="2400"/>
        </a:p>
      </dgm:t>
    </dgm:pt>
    <dgm:pt modelId="{0B0B30C7-CC9A-4799-9602-1787A32B27FE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2400" dirty="0"/>
            <a:t>Shape the playing field</a:t>
          </a:r>
        </a:p>
      </dgm:t>
    </dgm:pt>
    <dgm:pt modelId="{F39FCF75-5B88-44F0-A413-253FC543091F}" type="parTrans" cxnId="{79683A88-C354-4FC4-96F1-0DE53B04F380}">
      <dgm:prSet/>
      <dgm:spPr/>
      <dgm:t>
        <a:bodyPr/>
        <a:lstStyle/>
        <a:p>
          <a:endParaRPr lang="en-GB" sz="2400"/>
        </a:p>
      </dgm:t>
    </dgm:pt>
    <dgm:pt modelId="{E2A08613-817F-4082-8DE3-D4658A5A39DF}" type="sibTrans" cxnId="{79683A88-C354-4FC4-96F1-0DE53B04F380}">
      <dgm:prSet/>
      <dgm:spPr/>
      <dgm:t>
        <a:bodyPr/>
        <a:lstStyle/>
        <a:p>
          <a:endParaRPr lang="en-GB" sz="2400"/>
        </a:p>
      </dgm:t>
    </dgm:pt>
    <dgm:pt modelId="{20E07E5F-F510-4203-91E6-DE7088EFD1C1}">
      <dgm:prSet phldrT="[Text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GB" sz="2400" dirty="0"/>
            <a:t>Be guided by purpose</a:t>
          </a:r>
        </a:p>
      </dgm:t>
    </dgm:pt>
    <dgm:pt modelId="{BBCE6931-839F-40B2-99A3-A97F5AE4885E}" type="parTrans" cxnId="{815A1CAC-9194-411E-99F6-2BC2372E74AE}">
      <dgm:prSet/>
      <dgm:spPr/>
      <dgm:t>
        <a:bodyPr/>
        <a:lstStyle/>
        <a:p>
          <a:endParaRPr lang="en-GB" sz="2400"/>
        </a:p>
      </dgm:t>
    </dgm:pt>
    <dgm:pt modelId="{1A61CD8A-9E77-4248-AD58-203ECEEEAFE7}" type="sibTrans" cxnId="{815A1CAC-9194-411E-99F6-2BC2372E74AE}">
      <dgm:prSet/>
      <dgm:spPr/>
      <dgm:t>
        <a:bodyPr/>
        <a:lstStyle/>
        <a:p>
          <a:endParaRPr lang="en-GB" sz="2400"/>
        </a:p>
      </dgm:t>
    </dgm:pt>
    <dgm:pt modelId="{B67D5B68-D419-4411-B745-EEE1A87973E8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400" dirty="0"/>
            <a:t>Re-invent the value proposition [6]</a:t>
          </a:r>
        </a:p>
      </dgm:t>
    </dgm:pt>
    <dgm:pt modelId="{9C0BBF1D-4AD2-49AC-8C82-EE497ECC1E86}" type="parTrans" cxnId="{49B193D1-8D14-490E-97BF-299AD7E6390C}">
      <dgm:prSet/>
      <dgm:spPr/>
      <dgm:t>
        <a:bodyPr/>
        <a:lstStyle/>
        <a:p>
          <a:endParaRPr lang="en-GB" sz="2400"/>
        </a:p>
      </dgm:t>
    </dgm:pt>
    <dgm:pt modelId="{5A32567E-EEE9-4857-A3F2-6D4B101F8F7D}" type="sibTrans" cxnId="{49B193D1-8D14-490E-97BF-299AD7E6390C}">
      <dgm:prSet/>
      <dgm:spPr/>
      <dgm:t>
        <a:bodyPr/>
        <a:lstStyle/>
        <a:p>
          <a:endParaRPr lang="en-GB" sz="2400"/>
        </a:p>
      </dgm:t>
    </dgm:pt>
    <dgm:pt modelId="{18B8901F-18F4-4F58-A08E-968753028A87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GB" sz="2400" dirty="0"/>
            <a:t>Industry Consolidation</a:t>
          </a:r>
        </a:p>
      </dgm:t>
    </dgm:pt>
    <dgm:pt modelId="{1825B212-0396-44C2-B4F3-53ED66A1D6BA}" type="parTrans" cxnId="{8FBBA3CB-CCF8-4E2E-A4F6-D3874032FD85}">
      <dgm:prSet/>
      <dgm:spPr/>
      <dgm:t>
        <a:bodyPr/>
        <a:lstStyle/>
        <a:p>
          <a:endParaRPr lang="en-GB" sz="2400"/>
        </a:p>
      </dgm:t>
    </dgm:pt>
    <dgm:pt modelId="{73920393-B95D-4B60-A81C-80602070DD4B}" type="sibTrans" cxnId="{8FBBA3CB-CCF8-4E2E-A4F6-D3874032FD85}">
      <dgm:prSet/>
      <dgm:spPr/>
      <dgm:t>
        <a:bodyPr/>
        <a:lstStyle/>
        <a:p>
          <a:endParaRPr lang="en-GB" sz="2400"/>
        </a:p>
      </dgm:t>
    </dgm:pt>
    <dgm:pt modelId="{24A553EF-D21A-42ED-BE7A-6321834C153B}" type="pres">
      <dgm:prSet presAssocID="{5B88E4A3-C420-4C9C-8957-F429DF21C3A3}" presName="CompostProcess" presStyleCnt="0">
        <dgm:presLayoutVars>
          <dgm:dir/>
          <dgm:resizeHandles val="exact"/>
        </dgm:presLayoutVars>
      </dgm:prSet>
      <dgm:spPr/>
    </dgm:pt>
    <dgm:pt modelId="{2F4EFDC7-6B3D-4874-9774-1211B82005A8}" type="pres">
      <dgm:prSet presAssocID="{5B88E4A3-C420-4C9C-8957-F429DF21C3A3}" presName="arrow" presStyleLbl="bgShp" presStyleIdx="0" presStyleCnt="1" custLinFactNeighborX="0"/>
      <dgm:spPr/>
    </dgm:pt>
    <dgm:pt modelId="{0CA1DEC7-DAB0-4B41-8F18-C64E1BAACD87}" type="pres">
      <dgm:prSet presAssocID="{5B88E4A3-C420-4C9C-8957-F429DF21C3A3}" presName="linearProcess" presStyleCnt="0"/>
      <dgm:spPr/>
    </dgm:pt>
    <dgm:pt modelId="{995694FD-6A1F-4977-9ED3-78663CFF54C9}" type="pres">
      <dgm:prSet presAssocID="{9F287707-9900-4A70-B704-2058E50A019A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97DB70-7F47-424F-8BE5-0D04FF9BF2BF}" type="pres">
      <dgm:prSet presAssocID="{939F5266-AF5C-426B-9525-4E9A5426DD1F}" presName="sibTrans" presStyleCnt="0"/>
      <dgm:spPr/>
    </dgm:pt>
    <dgm:pt modelId="{6F12A053-7D9F-434E-9757-87AC9DF3E52E}" type="pres">
      <dgm:prSet presAssocID="{0B0B30C7-CC9A-4799-9602-1787A32B27FE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91E396-98F5-4CB6-A686-32B52114BB6B}" type="pres">
      <dgm:prSet presAssocID="{E2A08613-817F-4082-8DE3-D4658A5A39DF}" presName="sibTrans" presStyleCnt="0"/>
      <dgm:spPr/>
    </dgm:pt>
    <dgm:pt modelId="{2C5AB654-97C2-496A-BD34-DD325256D564}" type="pres">
      <dgm:prSet presAssocID="{20E07E5F-F510-4203-91E6-DE7088EFD1C1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32094E-D19D-405B-B977-82972367444D}" type="pres">
      <dgm:prSet presAssocID="{1A61CD8A-9E77-4248-AD58-203ECEEEAFE7}" presName="sibTrans" presStyleCnt="0"/>
      <dgm:spPr/>
    </dgm:pt>
    <dgm:pt modelId="{A17F14AC-DE2B-486E-9340-5EC749A9BA9F}" type="pres">
      <dgm:prSet presAssocID="{B67D5B68-D419-4411-B745-EEE1A87973E8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B172A8-E226-4712-9885-FD2B5B989CC4}" type="pres">
      <dgm:prSet presAssocID="{5A32567E-EEE9-4857-A3F2-6D4B101F8F7D}" presName="sibTrans" presStyleCnt="0"/>
      <dgm:spPr/>
    </dgm:pt>
    <dgm:pt modelId="{7DAE6D9C-C3BC-4D0F-AA59-2EF59DD8C836}" type="pres">
      <dgm:prSet presAssocID="{18B8901F-18F4-4F58-A08E-968753028A87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A49673-2B0E-4FDF-ABF6-6F2C3EE102A6}" type="presOf" srcId="{20E07E5F-F510-4203-91E6-DE7088EFD1C1}" destId="{2C5AB654-97C2-496A-BD34-DD325256D564}" srcOrd="0" destOrd="0" presId="urn:microsoft.com/office/officeart/2005/8/layout/hProcess9"/>
    <dgm:cxn modelId="{D72B821F-AE67-4199-BDB5-59314AFA96E6}" type="presOf" srcId="{5B88E4A3-C420-4C9C-8957-F429DF21C3A3}" destId="{24A553EF-D21A-42ED-BE7A-6321834C153B}" srcOrd="0" destOrd="0" presId="urn:microsoft.com/office/officeart/2005/8/layout/hProcess9"/>
    <dgm:cxn modelId="{94EE4ED6-26C3-4638-A632-868F8493154E}" srcId="{5B88E4A3-C420-4C9C-8957-F429DF21C3A3}" destId="{9F287707-9900-4A70-B704-2058E50A019A}" srcOrd="0" destOrd="0" parTransId="{04D1B10D-AA28-4148-A3B9-FF9F96ECDF59}" sibTransId="{939F5266-AF5C-426B-9525-4E9A5426DD1F}"/>
    <dgm:cxn modelId="{0C899C8D-9667-43C2-B24F-E6FD226D8A2B}" type="presOf" srcId="{18B8901F-18F4-4F58-A08E-968753028A87}" destId="{7DAE6D9C-C3BC-4D0F-AA59-2EF59DD8C836}" srcOrd="0" destOrd="0" presId="urn:microsoft.com/office/officeart/2005/8/layout/hProcess9"/>
    <dgm:cxn modelId="{34F0FCD5-938F-4258-BE20-04305D6EA36E}" type="presOf" srcId="{0B0B30C7-CC9A-4799-9602-1787A32B27FE}" destId="{6F12A053-7D9F-434E-9757-87AC9DF3E52E}" srcOrd="0" destOrd="0" presId="urn:microsoft.com/office/officeart/2005/8/layout/hProcess9"/>
    <dgm:cxn modelId="{815A1CAC-9194-411E-99F6-2BC2372E74AE}" srcId="{5B88E4A3-C420-4C9C-8957-F429DF21C3A3}" destId="{20E07E5F-F510-4203-91E6-DE7088EFD1C1}" srcOrd="2" destOrd="0" parTransId="{BBCE6931-839F-40B2-99A3-A97F5AE4885E}" sibTransId="{1A61CD8A-9E77-4248-AD58-203ECEEEAFE7}"/>
    <dgm:cxn modelId="{8FBBA3CB-CCF8-4E2E-A4F6-D3874032FD85}" srcId="{5B88E4A3-C420-4C9C-8957-F429DF21C3A3}" destId="{18B8901F-18F4-4F58-A08E-968753028A87}" srcOrd="4" destOrd="0" parTransId="{1825B212-0396-44C2-B4F3-53ED66A1D6BA}" sibTransId="{73920393-B95D-4B60-A81C-80602070DD4B}"/>
    <dgm:cxn modelId="{79683A88-C354-4FC4-96F1-0DE53B04F380}" srcId="{5B88E4A3-C420-4C9C-8957-F429DF21C3A3}" destId="{0B0B30C7-CC9A-4799-9602-1787A32B27FE}" srcOrd="1" destOrd="0" parTransId="{F39FCF75-5B88-44F0-A413-253FC543091F}" sibTransId="{E2A08613-817F-4082-8DE3-D4658A5A39DF}"/>
    <dgm:cxn modelId="{49B193D1-8D14-490E-97BF-299AD7E6390C}" srcId="{5B88E4A3-C420-4C9C-8957-F429DF21C3A3}" destId="{B67D5B68-D419-4411-B745-EEE1A87973E8}" srcOrd="3" destOrd="0" parTransId="{9C0BBF1D-4AD2-49AC-8C82-EE497ECC1E86}" sibTransId="{5A32567E-EEE9-4857-A3F2-6D4B101F8F7D}"/>
    <dgm:cxn modelId="{BD0A6251-1C74-4FDB-92A4-7BC2ACEFD55A}" type="presOf" srcId="{B67D5B68-D419-4411-B745-EEE1A87973E8}" destId="{A17F14AC-DE2B-486E-9340-5EC749A9BA9F}" srcOrd="0" destOrd="0" presId="urn:microsoft.com/office/officeart/2005/8/layout/hProcess9"/>
    <dgm:cxn modelId="{984A91B7-907D-4439-96BA-ED847150C1B6}" type="presOf" srcId="{9F287707-9900-4A70-B704-2058E50A019A}" destId="{995694FD-6A1F-4977-9ED3-78663CFF54C9}" srcOrd="0" destOrd="0" presId="urn:microsoft.com/office/officeart/2005/8/layout/hProcess9"/>
    <dgm:cxn modelId="{4045B666-3BE8-4788-95F0-B7C62AD900EF}" type="presParOf" srcId="{24A553EF-D21A-42ED-BE7A-6321834C153B}" destId="{2F4EFDC7-6B3D-4874-9774-1211B82005A8}" srcOrd="0" destOrd="0" presId="urn:microsoft.com/office/officeart/2005/8/layout/hProcess9"/>
    <dgm:cxn modelId="{212BBECD-1DC9-4DBB-A907-4A61B04C7AF0}" type="presParOf" srcId="{24A553EF-D21A-42ED-BE7A-6321834C153B}" destId="{0CA1DEC7-DAB0-4B41-8F18-C64E1BAACD87}" srcOrd="1" destOrd="0" presId="urn:microsoft.com/office/officeart/2005/8/layout/hProcess9"/>
    <dgm:cxn modelId="{B4A3A2A1-7D7E-46B8-91E8-F267A4053ED3}" type="presParOf" srcId="{0CA1DEC7-DAB0-4B41-8F18-C64E1BAACD87}" destId="{995694FD-6A1F-4977-9ED3-78663CFF54C9}" srcOrd="0" destOrd="0" presId="urn:microsoft.com/office/officeart/2005/8/layout/hProcess9"/>
    <dgm:cxn modelId="{CB455305-1116-4094-8739-0A55DE17C4A7}" type="presParOf" srcId="{0CA1DEC7-DAB0-4B41-8F18-C64E1BAACD87}" destId="{0D97DB70-7F47-424F-8BE5-0D04FF9BF2BF}" srcOrd="1" destOrd="0" presId="urn:microsoft.com/office/officeart/2005/8/layout/hProcess9"/>
    <dgm:cxn modelId="{D2F7590C-C6F0-48D6-AC65-017A0C2E8B9C}" type="presParOf" srcId="{0CA1DEC7-DAB0-4B41-8F18-C64E1BAACD87}" destId="{6F12A053-7D9F-434E-9757-87AC9DF3E52E}" srcOrd="2" destOrd="0" presId="urn:microsoft.com/office/officeart/2005/8/layout/hProcess9"/>
    <dgm:cxn modelId="{B56E64C2-E315-4CE8-9A9B-7783F331708A}" type="presParOf" srcId="{0CA1DEC7-DAB0-4B41-8F18-C64E1BAACD87}" destId="{E791E396-98F5-4CB6-A686-32B52114BB6B}" srcOrd="3" destOrd="0" presId="urn:microsoft.com/office/officeart/2005/8/layout/hProcess9"/>
    <dgm:cxn modelId="{CDCF4ED0-ED76-4B21-A6C6-DE38E8C46DB3}" type="presParOf" srcId="{0CA1DEC7-DAB0-4B41-8F18-C64E1BAACD87}" destId="{2C5AB654-97C2-496A-BD34-DD325256D564}" srcOrd="4" destOrd="0" presId="urn:microsoft.com/office/officeart/2005/8/layout/hProcess9"/>
    <dgm:cxn modelId="{B2DE1F08-C88F-4A19-897B-743C1AFA37CD}" type="presParOf" srcId="{0CA1DEC7-DAB0-4B41-8F18-C64E1BAACD87}" destId="{3832094E-D19D-405B-B977-82972367444D}" srcOrd="5" destOrd="0" presId="urn:microsoft.com/office/officeart/2005/8/layout/hProcess9"/>
    <dgm:cxn modelId="{F4F86099-6D11-45D1-9EC3-3C5927F2F1D6}" type="presParOf" srcId="{0CA1DEC7-DAB0-4B41-8F18-C64E1BAACD87}" destId="{A17F14AC-DE2B-486E-9340-5EC749A9BA9F}" srcOrd="6" destOrd="0" presId="urn:microsoft.com/office/officeart/2005/8/layout/hProcess9"/>
    <dgm:cxn modelId="{CCA46391-A350-4F5D-B32C-C954C815CB49}" type="presParOf" srcId="{0CA1DEC7-DAB0-4B41-8F18-C64E1BAACD87}" destId="{C6B172A8-E226-4712-9885-FD2B5B989CC4}" srcOrd="7" destOrd="0" presId="urn:microsoft.com/office/officeart/2005/8/layout/hProcess9"/>
    <dgm:cxn modelId="{8C881F49-B0E8-4286-B4BA-382E0E46EF66}" type="presParOf" srcId="{0CA1DEC7-DAB0-4B41-8F18-C64E1BAACD87}" destId="{7DAE6D9C-C3BC-4D0F-AA59-2EF59DD8C836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C23F83-BCB5-4741-BFBA-80DED3E79675}">
      <dsp:nvSpPr>
        <dsp:cNvPr id="0" name=""/>
        <dsp:cNvSpPr/>
      </dsp:nvSpPr>
      <dsp:spPr>
        <a:xfrm>
          <a:off x="985698" y="1755"/>
          <a:ext cx="1732342" cy="6929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0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500" kern="1200" dirty="0"/>
            <a:t>A</a:t>
          </a:r>
        </a:p>
      </dsp:txBody>
      <dsp:txXfrm>
        <a:off x="1332166" y="1755"/>
        <a:ext cx="1039406" cy="692936"/>
      </dsp:txXfrm>
    </dsp:sp>
    <dsp:sp modelId="{E8B3C689-5605-4C74-A80A-9C6D87DCB282}">
      <dsp:nvSpPr>
        <dsp:cNvPr id="0" name=""/>
        <dsp:cNvSpPr/>
      </dsp:nvSpPr>
      <dsp:spPr>
        <a:xfrm>
          <a:off x="2492836" y="60655"/>
          <a:ext cx="6105272" cy="575137"/>
        </a:xfrm>
        <a:prstGeom prst="chevron">
          <a:avLst/>
        </a:prstGeom>
        <a:noFill/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90" tIns="23495" rIns="0" bIns="23495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b="1" kern="1200" dirty="0">
              <a:solidFill>
                <a:schemeClr val="accent1"/>
              </a:solidFill>
            </a:rPr>
            <a:t>A</a:t>
          </a:r>
          <a:r>
            <a:rPr lang="en-GB" sz="3700" kern="1200" dirty="0"/>
            <a:t>ccountability</a:t>
          </a:r>
        </a:p>
      </dsp:txBody>
      <dsp:txXfrm>
        <a:off x="2780405" y="60655"/>
        <a:ext cx="5530135" cy="575137"/>
      </dsp:txXfrm>
    </dsp:sp>
    <dsp:sp modelId="{6EB39A32-5143-4117-BF47-855E85B588D9}">
      <dsp:nvSpPr>
        <dsp:cNvPr id="0" name=""/>
        <dsp:cNvSpPr/>
      </dsp:nvSpPr>
      <dsp:spPr>
        <a:xfrm>
          <a:off x="985698" y="791703"/>
          <a:ext cx="1732342" cy="692936"/>
        </a:xfrm>
        <a:prstGeom prst="chevron">
          <a:avLst/>
        </a:prstGeom>
        <a:solidFill>
          <a:schemeClr val="accent5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0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500" kern="1200" dirty="0"/>
            <a:t>B</a:t>
          </a:r>
        </a:p>
      </dsp:txBody>
      <dsp:txXfrm>
        <a:off x="1332166" y="791703"/>
        <a:ext cx="1039406" cy="692936"/>
      </dsp:txXfrm>
    </dsp:sp>
    <dsp:sp modelId="{A08CB1AE-A0AB-4BF3-AE45-7F0FBD221BCC}">
      <dsp:nvSpPr>
        <dsp:cNvPr id="0" name=""/>
        <dsp:cNvSpPr/>
      </dsp:nvSpPr>
      <dsp:spPr>
        <a:xfrm>
          <a:off x="2492836" y="850603"/>
          <a:ext cx="6125056" cy="575137"/>
        </a:xfrm>
        <a:prstGeom prst="chevron">
          <a:avLst/>
        </a:prstGeom>
        <a:noFill/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90" tIns="23495" rIns="0" bIns="23495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b="1" kern="1200" dirty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en-GB" sz="3700" kern="1200" dirty="0"/>
            <a:t>alance</a:t>
          </a:r>
        </a:p>
      </dsp:txBody>
      <dsp:txXfrm>
        <a:off x="2780405" y="850603"/>
        <a:ext cx="5549919" cy="575137"/>
      </dsp:txXfrm>
    </dsp:sp>
    <dsp:sp modelId="{FEC0211A-94EC-4035-B37C-CEB0663AB916}">
      <dsp:nvSpPr>
        <dsp:cNvPr id="0" name=""/>
        <dsp:cNvSpPr/>
      </dsp:nvSpPr>
      <dsp:spPr>
        <a:xfrm>
          <a:off x="985698" y="1581651"/>
          <a:ext cx="1732342" cy="6929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0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500" kern="1200" dirty="0"/>
            <a:t>C’s</a:t>
          </a:r>
        </a:p>
      </dsp:txBody>
      <dsp:txXfrm>
        <a:off x="1332166" y="1581651"/>
        <a:ext cx="1039406" cy="692936"/>
      </dsp:txXfrm>
    </dsp:sp>
    <dsp:sp modelId="{8702BFF7-7887-45A9-9161-6631FD696BC4}">
      <dsp:nvSpPr>
        <dsp:cNvPr id="0" name=""/>
        <dsp:cNvSpPr/>
      </dsp:nvSpPr>
      <dsp:spPr>
        <a:xfrm>
          <a:off x="2492836" y="1640551"/>
          <a:ext cx="6241565" cy="575137"/>
        </a:xfrm>
        <a:prstGeom prst="chevron">
          <a:avLst/>
        </a:prstGeom>
        <a:noFill/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90" tIns="23495" rIns="0" bIns="23495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b="1" kern="1200" dirty="0">
              <a:solidFill>
                <a:schemeClr val="accent1"/>
              </a:solidFill>
            </a:rPr>
            <a:t>C</a:t>
          </a:r>
          <a:r>
            <a:rPr lang="en-GB" sz="3700" kern="1200" dirty="0"/>
            <a:t>ompetence &amp; </a:t>
          </a:r>
          <a:r>
            <a:rPr lang="en-GB" sz="3700" b="1" kern="1200" dirty="0">
              <a:solidFill>
                <a:schemeClr val="accent1"/>
              </a:solidFill>
            </a:rPr>
            <a:t>C</a:t>
          </a:r>
          <a:r>
            <a:rPr lang="en-GB" sz="3700" kern="1200" dirty="0"/>
            <a:t>onflict</a:t>
          </a:r>
        </a:p>
      </dsp:txBody>
      <dsp:txXfrm>
        <a:off x="2780405" y="1640551"/>
        <a:ext cx="5666428" cy="575137"/>
      </dsp:txXfrm>
    </dsp:sp>
    <dsp:sp modelId="{1C969447-927A-4AAA-B194-D020E39433E7}">
      <dsp:nvSpPr>
        <dsp:cNvPr id="0" name=""/>
        <dsp:cNvSpPr/>
      </dsp:nvSpPr>
      <dsp:spPr>
        <a:xfrm>
          <a:off x="985698" y="2371599"/>
          <a:ext cx="1732342" cy="692936"/>
        </a:xfrm>
        <a:prstGeom prst="chevron">
          <a:avLst/>
        </a:prstGeom>
        <a:solidFill>
          <a:schemeClr val="accent5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0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500" kern="1200" dirty="0"/>
            <a:t>D</a:t>
          </a:r>
        </a:p>
      </dsp:txBody>
      <dsp:txXfrm>
        <a:off x="1332166" y="2371599"/>
        <a:ext cx="1039406" cy="692936"/>
      </dsp:txXfrm>
    </dsp:sp>
    <dsp:sp modelId="{B09878FA-9CFB-460E-8D22-9AF8A6811DB4}">
      <dsp:nvSpPr>
        <dsp:cNvPr id="0" name=""/>
        <dsp:cNvSpPr/>
      </dsp:nvSpPr>
      <dsp:spPr>
        <a:xfrm>
          <a:off x="2492836" y="2430499"/>
          <a:ext cx="6241565" cy="575137"/>
        </a:xfrm>
        <a:prstGeom prst="chevron">
          <a:avLst/>
        </a:prstGeom>
        <a:noFill/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90" tIns="23495" rIns="0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b="1" kern="1200" dirty="0">
              <a:solidFill>
                <a:schemeClr val="accent5">
                  <a:lumMod val="50000"/>
                </a:schemeClr>
              </a:solidFill>
            </a:rPr>
            <a:t>D</a:t>
          </a:r>
          <a:r>
            <a:rPr lang="en-GB" sz="3700" kern="1200" dirty="0"/>
            <a:t>isruptive Competitiveness</a:t>
          </a:r>
        </a:p>
      </dsp:txBody>
      <dsp:txXfrm>
        <a:off x="2780405" y="2430499"/>
        <a:ext cx="5666428" cy="5751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B9D28-F796-4F55-BFA4-2FDB4660C9B2}">
      <dsp:nvSpPr>
        <dsp:cNvPr id="0" name=""/>
        <dsp:cNvSpPr/>
      </dsp:nvSpPr>
      <dsp:spPr>
        <a:xfrm>
          <a:off x="0" y="0"/>
          <a:ext cx="4016829" cy="691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CE0F4-4975-4B15-83B5-FABCDE346F88}">
      <dsp:nvSpPr>
        <dsp:cNvPr id="0" name=""/>
        <dsp:cNvSpPr/>
      </dsp:nvSpPr>
      <dsp:spPr>
        <a:xfrm>
          <a:off x="209031" y="158722"/>
          <a:ext cx="380058" cy="38005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4945B-D591-4CBE-84D2-6BF4125C3FBC}">
      <dsp:nvSpPr>
        <dsp:cNvPr id="0" name=""/>
        <dsp:cNvSpPr/>
      </dsp:nvSpPr>
      <dsp:spPr>
        <a:xfrm>
          <a:off x="798121" y="3244"/>
          <a:ext cx="3218707" cy="69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32" tIns="73132" rIns="73132" bIns="73132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Blackberry</a:t>
          </a:r>
        </a:p>
      </dsp:txBody>
      <dsp:txXfrm>
        <a:off x="798121" y="3244"/>
        <a:ext cx="3218707" cy="691014"/>
      </dsp:txXfrm>
    </dsp:sp>
    <dsp:sp modelId="{5E1C45A5-D80F-4787-8E8A-4C0AD61849BD}">
      <dsp:nvSpPr>
        <dsp:cNvPr id="0" name=""/>
        <dsp:cNvSpPr/>
      </dsp:nvSpPr>
      <dsp:spPr>
        <a:xfrm>
          <a:off x="0" y="867012"/>
          <a:ext cx="4016829" cy="691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724216-E9C8-4DB3-B781-6BB2E2B0D40D}">
      <dsp:nvSpPr>
        <dsp:cNvPr id="0" name=""/>
        <dsp:cNvSpPr/>
      </dsp:nvSpPr>
      <dsp:spPr>
        <a:xfrm>
          <a:off x="209031" y="1022490"/>
          <a:ext cx="380058" cy="38005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6F482-0BE8-4162-8062-D35F6B0C08B4}">
      <dsp:nvSpPr>
        <dsp:cNvPr id="0" name=""/>
        <dsp:cNvSpPr/>
      </dsp:nvSpPr>
      <dsp:spPr>
        <a:xfrm>
          <a:off x="798121" y="867012"/>
          <a:ext cx="3218707" cy="69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32" tIns="73132" rIns="73132" bIns="73132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US Shale Gas</a:t>
          </a:r>
        </a:p>
      </dsp:txBody>
      <dsp:txXfrm>
        <a:off x="798121" y="867012"/>
        <a:ext cx="3218707" cy="691014"/>
      </dsp:txXfrm>
    </dsp:sp>
    <dsp:sp modelId="{7C7A24A3-672D-48CA-94B3-B377E1CC230D}">
      <dsp:nvSpPr>
        <dsp:cNvPr id="0" name=""/>
        <dsp:cNvSpPr/>
      </dsp:nvSpPr>
      <dsp:spPr>
        <a:xfrm>
          <a:off x="0" y="1730780"/>
          <a:ext cx="4016829" cy="691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77A3A-ACC1-4C5A-9701-6652AB4AF71F}">
      <dsp:nvSpPr>
        <dsp:cNvPr id="0" name=""/>
        <dsp:cNvSpPr/>
      </dsp:nvSpPr>
      <dsp:spPr>
        <a:xfrm>
          <a:off x="209031" y="1886258"/>
          <a:ext cx="380058" cy="380058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B6EE2-44FE-452A-8318-3FE6D7B60A2F}">
      <dsp:nvSpPr>
        <dsp:cNvPr id="0" name=""/>
        <dsp:cNvSpPr/>
      </dsp:nvSpPr>
      <dsp:spPr>
        <a:xfrm>
          <a:off x="798121" y="1730780"/>
          <a:ext cx="3218707" cy="69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32" tIns="73132" rIns="73132" bIns="73132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“Fortune 1000” </a:t>
          </a:r>
        </a:p>
      </dsp:txBody>
      <dsp:txXfrm>
        <a:off x="798121" y="1730780"/>
        <a:ext cx="3218707" cy="691014"/>
      </dsp:txXfrm>
    </dsp:sp>
    <dsp:sp modelId="{F9FB6E2F-3690-4F71-A802-B6967E9E94BF}">
      <dsp:nvSpPr>
        <dsp:cNvPr id="0" name=""/>
        <dsp:cNvSpPr/>
      </dsp:nvSpPr>
      <dsp:spPr>
        <a:xfrm>
          <a:off x="0" y="2594548"/>
          <a:ext cx="4016829" cy="691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3A8DD-DC2E-42DE-860E-B7C11985C7AE}">
      <dsp:nvSpPr>
        <dsp:cNvPr id="0" name=""/>
        <dsp:cNvSpPr/>
      </dsp:nvSpPr>
      <dsp:spPr>
        <a:xfrm>
          <a:off x="209031" y="2750027"/>
          <a:ext cx="380058" cy="380058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D9961-4516-4527-8F78-879076B8280D}">
      <dsp:nvSpPr>
        <dsp:cNvPr id="0" name=""/>
        <dsp:cNvSpPr/>
      </dsp:nvSpPr>
      <dsp:spPr>
        <a:xfrm>
          <a:off x="798121" y="2594548"/>
          <a:ext cx="3218707" cy="69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32" tIns="73132" rIns="73132" bIns="73132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Petrotrin/Guacarra</a:t>
          </a:r>
        </a:p>
      </dsp:txBody>
      <dsp:txXfrm>
        <a:off x="798121" y="2594548"/>
        <a:ext cx="3218707" cy="691014"/>
      </dsp:txXfrm>
    </dsp:sp>
    <dsp:sp modelId="{5D34C0EF-F8E6-4E7D-9DEF-5774C3A0B716}">
      <dsp:nvSpPr>
        <dsp:cNvPr id="0" name=""/>
        <dsp:cNvSpPr/>
      </dsp:nvSpPr>
      <dsp:spPr>
        <a:xfrm>
          <a:off x="0" y="3461561"/>
          <a:ext cx="4016829" cy="691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254F05-1F9D-4C62-B94C-5E1F05C81591}">
      <dsp:nvSpPr>
        <dsp:cNvPr id="0" name=""/>
        <dsp:cNvSpPr/>
      </dsp:nvSpPr>
      <dsp:spPr>
        <a:xfrm>
          <a:off x="209031" y="3613795"/>
          <a:ext cx="380058" cy="380058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F9538F-0459-4D81-AAD7-EF33C91A7CFC}">
      <dsp:nvSpPr>
        <dsp:cNvPr id="0" name=""/>
        <dsp:cNvSpPr/>
      </dsp:nvSpPr>
      <dsp:spPr>
        <a:xfrm>
          <a:off x="798121" y="3458317"/>
          <a:ext cx="3218707" cy="69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32" tIns="73132" rIns="73132" bIns="73132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Financial Services</a:t>
          </a:r>
        </a:p>
      </dsp:txBody>
      <dsp:txXfrm>
        <a:off x="798121" y="3458317"/>
        <a:ext cx="3218707" cy="6910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DE4B31-5B61-4F55-9F86-BB5163A20621}">
      <dsp:nvSpPr>
        <dsp:cNvPr id="0" name=""/>
        <dsp:cNvSpPr/>
      </dsp:nvSpPr>
      <dsp:spPr>
        <a:xfrm>
          <a:off x="13923" y="0"/>
          <a:ext cx="2674377" cy="474501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Disintermediate</a:t>
          </a:r>
        </a:p>
      </dsp:txBody>
      <dsp:txXfrm>
        <a:off x="27821" y="13898"/>
        <a:ext cx="2646581" cy="446705"/>
      </dsp:txXfrm>
    </dsp:sp>
    <dsp:sp modelId="{67482E4E-DDCD-4C2A-8329-3BCE3C675E5B}">
      <dsp:nvSpPr>
        <dsp:cNvPr id="0" name=""/>
        <dsp:cNvSpPr/>
      </dsp:nvSpPr>
      <dsp:spPr>
        <a:xfrm>
          <a:off x="2930451" y="-3060"/>
          <a:ext cx="566967" cy="4745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/>
        </a:p>
      </dsp:txBody>
      <dsp:txXfrm>
        <a:off x="2930451" y="91840"/>
        <a:ext cx="424617" cy="284701"/>
      </dsp:txXfrm>
    </dsp:sp>
    <dsp:sp modelId="{925BFD02-8728-4B36-85D9-953AAC5064B8}">
      <dsp:nvSpPr>
        <dsp:cNvPr id="0" name=""/>
        <dsp:cNvSpPr/>
      </dsp:nvSpPr>
      <dsp:spPr>
        <a:xfrm>
          <a:off x="3758051" y="0"/>
          <a:ext cx="2674377" cy="47450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34196"/>
            <a:satOff val="-25317"/>
            <a:lumOff val="20386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Dislocate</a:t>
          </a:r>
        </a:p>
      </dsp:txBody>
      <dsp:txXfrm>
        <a:off x="3771949" y="13898"/>
        <a:ext cx="2646581" cy="446705"/>
      </dsp:txXfrm>
    </dsp:sp>
    <dsp:sp modelId="{4FB7DB6B-CAFD-4BC8-A9C2-BF2B339A0DD1}">
      <dsp:nvSpPr>
        <dsp:cNvPr id="0" name=""/>
        <dsp:cNvSpPr/>
      </dsp:nvSpPr>
      <dsp:spPr>
        <a:xfrm>
          <a:off x="6699866" y="0"/>
          <a:ext cx="566967" cy="4745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67996"/>
            <a:satOff val="-49897"/>
            <a:lumOff val="394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/>
        </a:p>
      </dsp:txBody>
      <dsp:txXfrm>
        <a:off x="6699866" y="94900"/>
        <a:ext cx="424617" cy="284701"/>
      </dsp:txXfrm>
    </dsp:sp>
    <dsp:sp modelId="{5113A6DB-939B-4C7F-B643-A7DE22DDFDF3}">
      <dsp:nvSpPr>
        <dsp:cNvPr id="0" name=""/>
        <dsp:cNvSpPr/>
      </dsp:nvSpPr>
      <dsp:spPr>
        <a:xfrm>
          <a:off x="7502179" y="0"/>
          <a:ext cx="2674377" cy="474501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Disrupt</a:t>
          </a:r>
        </a:p>
      </dsp:txBody>
      <dsp:txXfrm>
        <a:off x="7516077" y="13898"/>
        <a:ext cx="2646581" cy="4467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6FADF-89B0-4618-8A0C-313BF3712CD3}">
      <dsp:nvSpPr>
        <dsp:cNvPr id="0" name=""/>
        <dsp:cNvSpPr/>
      </dsp:nvSpPr>
      <dsp:spPr>
        <a:xfrm>
          <a:off x="3231" y="0"/>
          <a:ext cx="3936840" cy="8275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/>
            <a:t>Architects</a:t>
          </a:r>
        </a:p>
      </dsp:txBody>
      <dsp:txXfrm>
        <a:off x="416996" y="0"/>
        <a:ext cx="3109311" cy="827529"/>
      </dsp:txXfrm>
    </dsp:sp>
    <dsp:sp modelId="{96E60E52-F3B4-4DAE-8969-6F7B1DC62304}">
      <dsp:nvSpPr>
        <dsp:cNvPr id="0" name=""/>
        <dsp:cNvSpPr/>
      </dsp:nvSpPr>
      <dsp:spPr>
        <a:xfrm>
          <a:off x="3546556" y="0"/>
          <a:ext cx="3936840" cy="827529"/>
        </a:xfrm>
        <a:prstGeom prst="chevron">
          <a:avLst/>
        </a:prstGeom>
        <a:solidFill>
          <a:schemeClr val="accent1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/>
            <a:t>Enablers</a:t>
          </a:r>
        </a:p>
      </dsp:txBody>
      <dsp:txXfrm>
        <a:off x="3960321" y="0"/>
        <a:ext cx="3109311" cy="827529"/>
      </dsp:txXfrm>
    </dsp:sp>
    <dsp:sp modelId="{920CC480-4633-41AE-885B-7A067B548743}">
      <dsp:nvSpPr>
        <dsp:cNvPr id="0" name=""/>
        <dsp:cNvSpPr/>
      </dsp:nvSpPr>
      <dsp:spPr>
        <a:xfrm>
          <a:off x="7089543" y="0"/>
          <a:ext cx="3936840" cy="827529"/>
        </a:xfrm>
        <a:prstGeom prst="chevron">
          <a:avLst/>
        </a:prstGeom>
        <a:solidFill>
          <a:schemeClr val="accent5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/>
            <a:t>Futurists</a:t>
          </a:r>
        </a:p>
      </dsp:txBody>
      <dsp:txXfrm>
        <a:off x="7503308" y="0"/>
        <a:ext cx="3109311" cy="8275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3DF98C-F00C-49D0-A03F-6AD4F1E2F9ED}">
      <dsp:nvSpPr>
        <dsp:cNvPr id="0" name=""/>
        <dsp:cNvSpPr/>
      </dsp:nvSpPr>
      <dsp:spPr>
        <a:xfrm>
          <a:off x="2641" y="0"/>
          <a:ext cx="2576436" cy="19389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0" kern="1200" dirty="0"/>
            <a:t>Significant Governance Issues           </a:t>
          </a:r>
          <a:r>
            <a:rPr lang="en-GB" sz="2400" kern="1200" dirty="0"/>
            <a:t>(Fraud &amp; Financial Haemorrhage)</a:t>
          </a:r>
          <a:endParaRPr lang="en-US" sz="2400" kern="1200" dirty="0"/>
        </a:p>
      </dsp:txBody>
      <dsp:txXfrm>
        <a:off x="59432" y="56791"/>
        <a:ext cx="2462854" cy="1825410"/>
      </dsp:txXfrm>
    </dsp:sp>
    <dsp:sp modelId="{8A72CA67-5D43-4707-9FA7-F3E7F2E50E74}">
      <dsp:nvSpPr>
        <dsp:cNvPr id="0" name=""/>
        <dsp:cNvSpPr/>
      </dsp:nvSpPr>
      <dsp:spPr>
        <a:xfrm>
          <a:off x="3011919" y="0"/>
          <a:ext cx="2576436" cy="1938992"/>
        </a:xfrm>
        <a:prstGeom prst="roundRect">
          <a:avLst>
            <a:gd name="adj" fmla="val 10000"/>
          </a:avLst>
        </a:prstGeom>
        <a:solidFill>
          <a:srgbClr val="0070C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Cashflow Challenges &amp; Financial Risk </a:t>
          </a:r>
          <a:r>
            <a:rPr lang="en-GB" sz="2700" kern="1200" dirty="0"/>
            <a:t>(Accountability)</a:t>
          </a:r>
          <a:endParaRPr lang="en-US" sz="2700" kern="1200" dirty="0"/>
        </a:p>
      </dsp:txBody>
      <dsp:txXfrm>
        <a:off x="3068710" y="56791"/>
        <a:ext cx="2462854" cy="1825410"/>
      </dsp:txXfrm>
    </dsp:sp>
    <dsp:sp modelId="{8774E07F-F2D9-4BD6-8460-E98D646978BF}">
      <dsp:nvSpPr>
        <dsp:cNvPr id="0" name=""/>
        <dsp:cNvSpPr/>
      </dsp:nvSpPr>
      <dsp:spPr>
        <a:xfrm>
          <a:off x="6021197" y="0"/>
          <a:ext cx="2576436" cy="1938992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2225" cap="rnd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Leadership Vacuum &amp; Crisis</a:t>
          </a:r>
          <a:endParaRPr lang="en-US" sz="2800" kern="1200" dirty="0"/>
        </a:p>
      </dsp:txBody>
      <dsp:txXfrm>
        <a:off x="6077988" y="56791"/>
        <a:ext cx="2462854" cy="1825410"/>
      </dsp:txXfrm>
    </dsp:sp>
    <dsp:sp modelId="{8EA8420A-2994-401B-A92A-A063F57F0BF9}">
      <dsp:nvSpPr>
        <dsp:cNvPr id="0" name=""/>
        <dsp:cNvSpPr/>
      </dsp:nvSpPr>
      <dsp:spPr>
        <a:xfrm>
          <a:off x="9030474" y="0"/>
          <a:ext cx="2576436" cy="1938992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/>
            <a:t>Reputational Risk, Statutory Penalties &amp; Other Going Concern Issues</a:t>
          </a:r>
          <a:endParaRPr lang="en-US" sz="2300" kern="1200" dirty="0"/>
        </a:p>
      </dsp:txBody>
      <dsp:txXfrm>
        <a:off x="9087265" y="56791"/>
        <a:ext cx="2462854" cy="18254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EFDC7-6B3D-4874-9774-1211B82005A8}">
      <dsp:nvSpPr>
        <dsp:cNvPr id="0" name=""/>
        <dsp:cNvSpPr/>
      </dsp:nvSpPr>
      <dsp:spPr>
        <a:xfrm>
          <a:off x="791247" y="0"/>
          <a:ext cx="9565915" cy="316200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694FD-6A1F-4977-9ED3-78663CFF54C9}">
      <dsp:nvSpPr>
        <dsp:cNvPr id="0" name=""/>
        <dsp:cNvSpPr/>
      </dsp:nvSpPr>
      <dsp:spPr>
        <a:xfrm>
          <a:off x="3297" y="948600"/>
          <a:ext cx="1984839" cy="1264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/>
            <a:t>Consumerism Customer Independence</a:t>
          </a:r>
        </a:p>
      </dsp:txBody>
      <dsp:txXfrm>
        <a:off x="65039" y="1010342"/>
        <a:ext cx="1861355" cy="1141316"/>
      </dsp:txXfrm>
    </dsp:sp>
    <dsp:sp modelId="{6F12A053-7D9F-434E-9757-87AC9DF3E52E}">
      <dsp:nvSpPr>
        <dsp:cNvPr id="0" name=""/>
        <dsp:cNvSpPr/>
      </dsp:nvSpPr>
      <dsp:spPr>
        <a:xfrm>
          <a:off x="2318943" y="948600"/>
          <a:ext cx="1984839" cy="1264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/>
            <a:t>Hyper Competition</a:t>
          </a:r>
        </a:p>
      </dsp:txBody>
      <dsp:txXfrm>
        <a:off x="2380685" y="1010342"/>
        <a:ext cx="1861355" cy="1141316"/>
      </dsp:txXfrm>
    </dsp:sp>
    <dsp:sp modelId="{2C5AB654-97C2-496A-BD34-DD325256D564}">
      <dsp:nvSpPr>
        <dsp:cNvPr id="0" name=""/>
        <dsp:cNvSpPr/>
      </dsp:nvSpPr>
      <dsp:spPr>
        <a:xfrm>
          <a:off x="4634589" y="948600"/>
          <a:ext cx="1984839" cy="1264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/>
            <a:t>Glocality</a:t>
          </a:r>
        </a:p>
      </dsp:txBody>
      <dsp:txXfrm>
        <a:off x="4696331" y="1010342"/>
        <a:ext cx="1861355" cy="1141316"/>
      </dsp:txXfrm>
    </dsp:sp>
    <dsp:sp modelId="{A17F14AC-DE2B-486E-9340-5EC749A9BA9F}">
      <dsp:nvSpPr>
        <dsp:cNvPr id="0" name=""/>
        <dsp:cNvSpPr/>
      </dsp:nvSpPr>
      <dsp:spPr>
        <a:xfrm>
          <a:off x="6950235" y="948600"/>
          <a:ext cx="1984839" cy="1264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/>
            <a:t>3 D’s</a:t>
          </a:r>
        </a:p>
      </dsp:txBody>
      <dsp:txXfrm>
        <a:off x="7011977" y="1010342"/>
        <a:ext cx="1861355" cy="1141316"/>
      </dsp:txXfrm>
    </dsp:sp>
    <dsp:sp modelId="{7DAE6D9C-C3BC-4D0F-AA59-2EF59DD8C836}">
      <dsp:nvSpPr>
        <dsp:cNvPr id="0" name=""/>
        <dsp:cNvSpPr/>
      </dsp:nvSpPr>
      <dsp:spPr>
        <a:xfrm>
          <a:off x="9265881" y="948600"/>
          <a:ext cx="1984839" cy="12648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/>
            <a:t>Digitization &amp; Technology</a:t>
          </a:r>
        </a:p>
      </dsp:txBody>
      <dsp:txXfrm>
        <a:off x="9327623" y="1010342"/>
        <a:ext cx="1861355" cy="11413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EFDC7-6B3D-4874-9774-1211B82005A8}">
      <dsp:nvSpPr>
        <dsp:cNvPr id="0" name=""/>
        <dsp:cNvSpPr/>
      </dsp:nvSpPr>
      <dsp:spPr>
        <a:xfrm>
          <a:off x="885356" y="0"/>
          <a:ext cx="10034040" cy="409827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694FD-6A1F-4977-9ED3-78663CFF54C9}">
      <dsp:nvSpPr>
        <dsp:cNvPr id="0" name=""/>
        <dsp:cNvSpPr/>
      </dsp:nvSpPr>
      <dsp:spPr>
        <a:xfrm>
          <a:off x="3458" y="1229482"/>
          <a:ext cx="2081971" cy="1639310"/>
        </a:xfrm>
        <a:prstGeom prst="roundRect">
          <a:avLst/>
        </a:prstGeom>
        <a:solidFill>
          <a:schemeClr val="accent2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Setting the benchmark</a:t>
          </a:r>
        </a:p>
      </dsp:txBody>
      <dsp:txXfrm>
        <a:off x="83483" y="1309507"/>
        <a:ext cx="1921921" cy="1479260"/>
      </dsp:txXfrm>
    </dsp:sp>
    <dsp:sp modelId="{6F12A053-7D9F-434E-9757-87AC9DF3E52E}">
      <dsp:nvSpPr>
        <dsp:cNvPr id="0" name=""/>
        <dsp:cNvSpPr/>
      </dsp:nvSpPr>
      <dsp:spPr>
        <a:xfrm>
          <a:off x="2432424" y="1229482"/>
          <a:ext cx="2081971" cy="1639310"/>
        </a:xfrm>
        <a:prstGeom prst="roundRect">
          <a:avLst/>
        </a:prstGeom>
        <a:solidFill>
          <a:schemeClr val="accent3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Shape the playing field</a:t>
          </a:r>
        </a:p>
      </dsp:txBody>
      <dsp:txXfrm>
        <a:off x="2512449" y="1309507"/>
        <a:ext cx="1921921" cy="1479260"/>
      </dsp:txXfrm>
    </dsp:sp>
    <dsp:sp modelId="{2C5AB654-97C2-496A-BD34-DD325256D564}">
      <dsp:nvSpPr>
        <dsp:cNvPr id="0" name=""/>
        <dsp:cNvSpPr/>
      </dsp:nvSpPr>
      <dsp:spPr>
        <a:xfrm>
          <a:off x="4861390" y="1229482"/>
          <a:ext cx="2081971" cy="1639310"/>
        </a:xfrm>
        <a:prstGeom prst="roundRect">
          <a:avLst/>
        </a:prstGeom>
        <a:solidFill>
          <a:schemeClr val="accent4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Be guided by purpose</a:t>
          </a:r>
        </a:p>
      </dsp:txBody>
      <dsp:txXfrm>
        <a:off x="4941415" y="1309507"/>
        <a:ext cx="1921921" cy="1479260"/>
      </dsp:txXfrm>
    </dsp:sp>
    <dsp:sp modelId="{A17F14AC-DE2B-486E-9340-5EC749A9BA9F}">
      <dsp:nvSpPr>
        <dsp:cNvPr id="0" name=""/>
        <dsp:cNvSpPr/>
      </dsp:nvSpPr>
      <dsp:spPr>
        <a:xfrm>
          <a:off x="7290357" y="1229482"/>
          <a:ext cx="2081971" cy="1639310"/>
        </a:xfrm>
        <a:prstGeom prst="roundRect">
          <a:avLst/>
        </a:prstGeom>
        <a:solidFill>
          <a:schemeClr val="accent5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Re-invent the value proposition [6]</a:t>
          </a:r>
        </a:p>
      </dsp:txBody>
      <dsp:txXfrm>
        <a:off x="7370382" y="1309507"/>
        <a:ext cx="1921921" cy="1479260"/>
      </dsp:txXfrm>
    </dsp:sp>
    <dsp:sp modelId="{7DAE6D9C-C3BC-4D0F-AA59-2EF59DD8C836}">
      <dsp:nvSpPr>
        <dsp:cNvPr id="0" name=""/>
        <dsp:cNvSpPr/>
      </dsp:nvSpPr>
      <dsp:spPr>
        <a:xfrm>
          <a:off x="9719323" y="1229482"/>
          <a:ext cx="2081971" cy="1639310"/>
        </a:xfrm>
        <a:prstGeom prst="roundRect">
          <a:avLst/>
        </a:prstGeom>
        <a:solidFill>
          <a:schemeClr val="accent6">
            <a:lumMod val="5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Industry Consolidation</a:t>
          </a:r>
        </a:p>
      </dsp:txBody>
      <dsp:txXfrm>
        <a:off x="9799348" y="1309507"/>
        <a:ext cx="1921921" cy="1479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C1D0F-D503-4163-BEF9-457375DDFA52}" type="datetimeFigureOut">
              <a:rPr lang="en-GB" smtClean="0"/>
              <a:t>29/10/19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8EAB3-F4D6-41F9-99EA-51F5AA71A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557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3F15BC-4AA1-41C4-8C26-91A7E3BB93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6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3F15BC-4AA1-41C4-8C26-91A7E3BB93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156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8EAB3-F4D6-41F9-99EA-51F5AA71A1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633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8EAB3-F4D6-41F9-99EA-51F5AA71A10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462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T" dirty="0"/>
              <a:t>Disruption cannot occur by doing the same thing for decades. Understanding</a:t>
            </a:r>
            <a:r>
              <a:rPr lang="en-TT" baseline="0" dirty="0"/>
              <a:t> the customer and knowing when the value proposition changes is important. Difference between baby boomers and millennials. </a:t>
            </a:r>
          </a:p>
          <a:p>
            <a:endParaRPr lang="en-TT" baseline="0" dirty="0"/>
          </a:p>
          <a:p>
            <a:r>
              <a:rPr lang="en-TT" baseline="0" dirty="0"/>
              <a:t>I spend a lot of time with various company boards …..</a:t>
            </a:r>
            <a:endParaRPr lang="en-TT" dirty="0"/>
          </a:p>
          <a:p>
            <a:endParaRPr lang="en-TT" dirty="0"/>
          </a:p>
          <a:p>
            <a:r>
              <a:rPr lang="en-TT" dirty="0"/>
              <a:t>Industry consolidation is taking place as companies grow by M&amp;A to secure and control greater share of the value chain. Disney acquired Lucas Arts (Star Wars), Marvel Studios, Pixar. Integrate with its theme parks etc. Now its fastest growing segment.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8EAB3-F4D6-41F9-99EA-51F5AA71A10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301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DE28F9B-A9AB-4276-95B1-3645FD837B1D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73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1611-A939-4DF9-A4F3-3C91467EF98E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549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9392CF3-5F20-44FD-A09A-4A38563A2AAC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50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075B-3664-4DF7-923D-3B8350442FF4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0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DDBB5-9F69-4206-A53B-EF96B12BE5D5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42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74F49-F86D-4D20-8545-1579E78A9385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49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D24B1-86E3-494E-9EC9-15CD2DAC27F1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42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C70B1B9-2F87-4D1A-B2B8-86A3136115CD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170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D3213-A0E4-4343-AD44-093339E8AA70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10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1B47-83D0-4E12-9948-A234C7B074C5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2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1F8DA84-05AD-45B2-9074-BD5CB85B8FA1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00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ABFF3-841E-4406-B831-586A44934434}" type="datetime1">
              <a:rPr lang="en-US" smtClean="0"/>
              <a:t>29/10/19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99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9AE0-104A-4804-AB39-D11FC2848BEB}" type="datetime1">
              <a:rPr lang="en-US" smtClean="0"/>
              <a:t>29/10/19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85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35FD-2C6C-43FD-AD8F-303D34A1CE8F}" type="datetime1">
              <a:rPr lang="en-US" smtClean="0"/>
              <a:t>29/10/19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22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9EFE-1B6E-4F39-AB69-31607D23D6BA}" type="datetime1">
              <a:rPr lang="en-US" smtClean="0"/>
              <a:t>29/10/19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49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CBEB8-AFC7-4FF1-BED8-E3FCAEC0FE59}" type="datetime1">
              <a:rPr lang="en-US" smtClean="0"/>
              <a:t>29/10/19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0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8AE36-724E-4D95-BBEA-DA200F9E27A0}" type="datetime1">
              <a:rPr lang="en-US" smtClean="0"/>
              <a:t>29/10/19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25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0520-54C5-42CE-A6DB-CF7909F781E3}" type="datetime1">
              <a:rPr lang="en-US" smtClean="0"/>
              <a:t>29/10/19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99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F39E8-948E-43AE-96EC-890326BE10FC}" type="datetime1">
              <a:rPr lang="en-US" smtClean="0"/>
              <a:t>29/10/19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75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108-4A76-4AE1-8513-A9AA546F17BB}" type="datetime1">
              <a:rPr lang="en-US" smtClean="0"/>
              <a:t>29/10/19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52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7C5F-1F19-4330-AC08-8865153325C1}" type="datetime1">
              <a:rPr lang="en-US" smtClean="0"/>
              <a:t>29/10/19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24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37AE-50CF-4B21-99F6-A85F5185E98F}" type="datetime1">
              <a:rPr lang="en-US" smtClean="0"/>
              <a:t>29/10/19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28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551" y="-1"/>
            <a:ext cx="12193588" cy="6858001"/>
            <a:chOff x="-1588" y="0"/>
            <a:chExt cx="12190413" cy="6858001"/>
          </a:xfrm>
        </p:grpSpPr>
        <p:sp>
          <p:nvSpPr>
            <p:cNvPr id="11" name="Rectangle 10"/>
            <p:cNvSpPr/>
            <p:nvPr/>
          </p:nvSpPr>
          <p:spPr>
            <a:xfrm>
              <a:off x="-1588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73625" y="0"/>
              <a:ext cx="7315200" cy="68580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171" y="609601"/>
            <a:ext cx="3963432" cy="4724399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171" y="5410200"/>
            <a:ext cx="3963432" cy="762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C75452-7DB8-4DA2-B0CD-F7B643D6F32A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 bwMode="lt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 bwMode="lt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6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294149" y="685802"/>
            <a:ext cx="10289680" cy="419099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7151-7004-4C3C-9A7C-9A3A3B00DC67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3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72" y="2514600"/>
            <a:ext cx="8231743" cy="28194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584" y="5410200"/>
            <a:ext cx="8233331" cy="762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205D-EB18-42AE-B8DF-B29DD8A15902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94150" y="685800"/>
            <a:ext cx="503051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53321" y="685800"/>
            <a:ext cx="5030509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3916-408C-4FA5-9CE0-A7F9AB0DBF66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05400"/>
            <a:ext cx="10974230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4001" y="685800"/>
            <a:ext cx="5030510" cy="9906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94001" y="1752600"/>
            <a:ext cx="503051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3320" y="685800"/>
            <a:ext cx="5030510" cy="9906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551731" y="1752600"/>
            <a:ext cx="503051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1AEEF-6F7F-4CC1-8A30-C8124A94C41A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2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D28E-785C-491E-A6B5-3B15C315174F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04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B73FB-03CC-44AD-BE81-B33113D2FA75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82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72" y="685800"/>
            <a:ext cx="3963432" cy="464820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71" y="5410200"/>
            <a:ext cx="3963432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76483" y="685800"/>
            <a:ext cx="6705917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4854-5ABC-4E1A-8847-7D17D98C09F7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4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72" y="685800"/>
            <a:ext cx="3963432" cy="464820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71" y="5410200"/>
            <a:ext cx="3963432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76483" y="685800"/>
            <a:ext cx="6707347" cy="5486400"/>
          </a:xfrm>
          <a:ln w="63500">
            <a:solidFill>
              <a:schemeClr val="bg1"/>
            </a:solidFill>
            <a:miter lim="800000"/>
          </a:ln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902-59B1-4BD7-BBE9-9EBB94936D3E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A2E-BADE-4997-A9C2-DB25A931A976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5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88092" y="685800"/>
            <a:ext cx="1295738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171" y="685800"/>
            <a:ext cx="9476721" cy="54864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F5BA6-ABE2-4DD4-9172-56E7FAC3E46A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6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CAFD81C-E6E5-4292-828B-BD147E6DEABE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noProof="0" dirty="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xmlns="" id="{79ED029D-F488-47E5-B064-0E35B31D23A5}"/>
              </a:ext>
            </a:extLst>
          </p:cNvPr>
          <p:cNvSpPr/>
          <p:nvPr userDrawn="1"/>
        </p:nvSpPr>
        <p:spPr>
          <a:xfrm flipV="1">
            <a:off x="1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xmlns="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30" y="326572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xmlns="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599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292477357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40A6720D-B182-4290-BD91-1D1E4D930603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99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xmlns="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99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9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99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xmlns="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99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xmlns="" id="{A30A8F28-98F4-425F-A750-78192A157DF4}"/>
              </a:ext>
            </a:extLst>
          </p:cNvPr>
          <p:cNvSpPr/>
          <p:nvPr userDrawn="1"/>
        </p:nvSpPr>
        <p:spPr>
          <a:xfrm>
            <a:off x="6458938" y="3505249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7063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sz="2999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xmlns="" id="{2F84D399-8148-4E86-A1E4-BE7D1D81383A}"/>
              </a:ext>
            </a:extLst>
          </p:cNvPr>
          <p:cNvSpPr/>
          <p:nvPr userDrawn="1"/>
        </p:nvSpPr>
        <p:spPr>
          <a:xfrm>
            <a:off x="6507623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7063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sz="2999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xmlns="" id="{E4408FF8-E342-42F8-BBE9-1220822B5E99}"/>
              </a:ext>
            </a:extLst>
          </p:cNvPr>
          <p:cNvSpPr/>
          <p:nvPr userDrawn="1"/>
        </p:nvSpPr>
        <p:spPr>
          <a:xfrm>
            <a:off x="6458938" y="4327947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7063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sz="2999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xmlns="" id="{11D27456-C005-4109-9E74-0B692200A0B3}"/>
              </a:ext>
            </a:extLst>
          </p:cNvPr>
          <p:cNvSpPr/>
          <p:nvPr userDrawn="1"/>
        </p:nvSpPr>
        <p:spPr>
          <a:xfrm>
            <a:off x="6471717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7063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sz="2999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xmlns="" id="{FDDD2B84-3CB9-4567-8C91-C538E8A1C89F}"/>
              </a:ext>
            </a:extLst>
          </p:cNvPr>
          <p:cNvSpPr/>
          <p:nvPr userDrawn="1"/>
        </p:nvSpPr>
        <p:spPr>
          <a:xfrm flipV="1">
            <a:off x="1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6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xmlns="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9" y="860946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xmlns="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2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299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570203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6420997-8483-4556-9C9D-4E7BD83AB639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792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CD263-E5F6-489C-B555-818C94B8027A}" type="datetime1">
              <a:rPr lang="en-US" smtClean="0"/>
              <a:t>29/10/19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B&amp;B (Transformation Solutions) - Gerry C. Brooks (c)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376F-0411-49A1-B659-F136AFD33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1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588" y="0"/>
            <a:ext cx="12192127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4150" y="685801"/>
            <a:ext cx="1028968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105400"/>
            <a:ext cx="1097423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FE3D40F-CB9E-4D4E-9170-DAD991620452}" type="datetime1">
              <a:rPr lang="en-US" smtClean="0"/>
              <a:t>29/10/19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B&amp;B (Transformation Solutions) - Gerry C. Brooks (c)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1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58134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xmlns="" id="{AAAA7165-BF7D-4749-BE65-F676A6B6CA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34" b="2116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72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AD91F2B-C313-4C3C-9822-0950E8440503}"/>
              </a:ext>
            </a:extLst>
          </p:cNvPr>
          <p:cNvSpPr txBox="1"/>
          <p:nvPr/>
        </p:nvSpPr>
        <p:spPr>
          <a:xfrm>
            <a:off x="581191" y="780007"/>
            <a:ext cx="11029616" cy="10148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/>
          <a:p>
            <a:pPr lvl="0" algn="ctr" defTabSz="457200">
              <a:defRPr/>
            </a:pPr>
            <a:r>
              <a:rPr lang="en-US" sz="12300" b="1" dirty="0">
                <a:solidFill>
                  <a:schemeClr val="bg1"/>
                </a:solidFill>
              </a:rPr>
              <a:t>ABC’s of GREAT BOARDS</a:t>
            </a:r>
          </a:p>
          <a:p>
            <a:pPr lvl="0" algn="ctr" defTabSz="457200">
              <a:defRPr/>
            </a:pPr>
            <a:r>
              <a:rPr lang="en-US" sz="7000" b="1" dirty="0">
                <a:solidFill>
                  <a:schemeClr val="bg1"/>
                </a:solidFill>
              </a:rPr>
              <a:t>Accountable / Balanced / Competent</a:t>
            </a:r>
            <a:r>
              <a:rPr lang="en-US" sz="8000" b="1" dirty="0"/>
              <a:t/>
            </a:r>
            <a:br>
              <a:rPr lang="en-US" sz="8000" b="1" dirty="0"/>
            </a:b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2" name="Picture 1" descr="A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xmlns="" id="{B38EDED7-6038-4FD3-883F-00B1DD3183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99" b="4654"/>
          <a:stretch/>
        </p:blipFill>
        <p:spPr>
          <a:xfrm>
            <a:off x="581192" y="2077394"/>
            <a:ext cx="11029615" cy="3678303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FF009D4-736E-4856-9DD6-24657F7073AC}"/>
              </a:ext>
            </a:extLst>
          </p:cNvPr>
          <p:cNvSpPr/>
          <p:nvPr/>
        </p:nvSpPr>
        <p:spPr>
          <a:xfrm>
            <a:off x="2700065" y="5814122"/>
            <a:ext cx="61855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Prof. Gerry C. Brooks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Professor in Practice, UWI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October 30 , 2019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2069D88-31A3-45FD-999B-8CD13219D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940" y="5839288"/>
            <a:ext cx="2550943" cy="861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009398-2B4D-48A0-B9E5-E1295D5C4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4426" y="5839288"/>
            <a:ext cx="1326381" cy="76447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A1476562-5E58-4E9D-9E69-7705C32CD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29877" r="20247" b="30617"/>
          <a:stretch>
            <a:fillRect/>
          </a:stretch>
        </p:blipFill>
        <p:spPr bwMode="auto">
          <a:xfrm>
            <a:off x="8483370" y="5840638"/>
            <a:ext cx="1219200" cy="7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E09F6367-C333-4821-B7E6-C9041988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EEE7A5E-1A37-4F67-B485-B0C96F604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176277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2645"/>
            <a:ext cx="10515600" cy="69405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5300" b="1" dirty="0"/>
              <a:t>ABC’S OF GREAT BOARDS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u="sng" dirty="0"/>
              <a:t>Presentation Outline</a:t>
            </a:r>
            <a:br>
              <a:rPr lang="en-US" u="sng" dirty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139" y="2004704"/>
            <a:ext cx="11257806" cy="2896195"/>
          </a:xfrm>
          <a:solidFill>
            <a:schemeClr val="accent1"/>
          </a:solidFill>
          <a:ln w="38100">
            <a:solidFill>
              <a:schemeClr val="accent1"/>
            </a:solidFill>
          </a:ln>
        </p:spPr>
        <p:txBody>
          <a:bodyPr anchor="t">
            <a:noAutofit/>
          </a:bodyPr>
          <a:lstStyle/>
          <a:p>
            <a:pPr marL="0" indent="0" algn="ctr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“In the wake of meltdowns at Tyco, Enron, sexual harassment claims at Fox ...business disasters and scandals of such magnitude could [not] happen without gross or even criminal negligence on the part of the Board.”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50585EC-8F3C-45C9-AAB8-422E93B2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67782" y="6419639"/>
            <a:ext cx="1052508" cy="365125"/>
          </a:xfrm>
        </p:spPr>
        <p:txBody>
          <a:bodyPr/>
          <a:lstStyle/>
          <a:p>
            <a:fld id="{BE8A376F-0411-49A1-B659-F136AFD33E3B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722B3C3-6C36-471C-B3EA-31F8947953A7}"/>
              </a:ext>
            </a:extLst>
          </p:cNvPr>
          <p:cNvSpPr txBox="1"/>
          <p:nvPr/>
        </p:nvSpPr>
        <p:spPr>
          <a:xfrm>
            <a:off x="463140" y="5072471"/>
            <a:ext cx="11257805" cy="107721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>
                <a:solidFill>
                  <a:schemeClr val="bg1"/>
                </a:solidFill>
              </a:rPr>
              <a:t>How do Boards prevent recurrence?</a:t>
            </a:r>
          </a:p>
          <a:p>
            <a:pPr algn="ctr"/>
            <a:r>
              <a:rPr lang="en-GB" sz="3200" b="1" i="1" dirty="0">
                <a:solidFill>
                  <a:schemeClr val="bg1"/>
                </a:solidFill>
              </a:rPr>
              <a:t>What makes Good Boards GREAT?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1EB21E-1654-4D3D-BCCC-2FE9C354B92B}"/>
              </a:ext>
            </a:extLst>
          </p:cNvPr>
          <p:cNvSpPr txBox="1"/>
          <p:nvPr/>
        </p:nvSpPr>
        <p:spPr>
          <a:xfrm>
            <a:off x="581192" y="6321262"/>
            <a:ext cx="11265722" cy="376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i="1" dirty="0">
                <a:latin typeface="+mj-lt"/>
                <a:cs typeface="Times New Roman" panose="02020603050405020304" pitchFamily="18" charset="0"/>
              </a:rPr>
              <a:t>1] Harvard Business Review, </a:t>
            </a:r>
            <a:r>
              <a:rPr lang="en-US" i="1" dirty="0" err="1">
                <a:latin typeface="+mj-lt"/>
                <a:cs typeface="Times New Roman" panose="02020603050405020304" pitchFamily="18" charset="0"/>
              </a:rPr>
              <a:t>Sovenfeld</a:t>
            </a:r>
            <a:r>
              <a:rPr lang="en-US" i="1" dirty="0">
                <a:latin typeface="+mj-lt"/>
                <a:cs typeface="Times New Roman" panose="02020603050405020304" pitchFamily="18" charset="0"/>
              </a:rPr>
              <a:t>, JA</a:t>
            </a:r>
            <a:endParaRPr lang="en-GB" i="1" dirty="0">
              <a:latin typeface="+mj-lt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FC6C7DED-8435-48AF-9530-621346BFE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62340" y="6419638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220846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2645"/>
            <a:ext cx="10515600" cy="69405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5300" b="1" dirty="0"/>
              <a:t>Presentation outline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u="sng" dirty="0"/>
              <a:t>Presentation Outline</a:t>
            </a:r>
            <a:br>
              <a:rPr lang="en-US" u="sng" dirty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954" y="1935372"/>
            <a:ext cx="10515600" cy="694056"/>
          </a:xfrm>
        </p:spPr>
        <p:txBody>
          <a:bodyPr anchor="t">
            <a:noAutofit/>
          </a:bodyPr>
          <a:lstStyle/>
          <a:p>
            <a:r>
              <a:rPr lang="en-US" sz="3600" dirty="0" err="1"/>
              <a:t>Glocal</a:t>
            </a:r>
            <a:r>
              <a:rPr lang="en-US" sz="3600" dirty="0"/>
              <a:t> Context for High Performance Boards (HPB’s).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50585EC-8F3C-45C9-AAB8-422E93B2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538" y="6239873"/>
            <a:ext cx="1052508" cy="365125"/>
          </a:xfrm>
        </p:spPr>
        <p:txBody>
          <a:bodyPr/>
          <a:lstStyle/>
          <a:p>
            <a:fld id="{BE8A376F-0411-49A1-B659-F136AFD33E3B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7431ABC8-E8EC-4E30-AA12-8F525DB892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457656"/>
              </p:ext>
            </p:extLst>
          </p:nvPr>
        </p:nvGraphicFramePr>
        <p:xfrm>
          <a:off x="696200" y="2772648"/>
          <a:ext cx="9720100" cy="3066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C984A98-6A2C-423E-8C49-6852B46856F5}"/>
              </a:ext>
            </a:extLst>
          </p:cNvPr>
          <p:cNvSpPr/>
          <p:nvPr/>
        </p:nvSpPr>
        <p:spPr>
          <a:xfrm>
            <a:off x="568954" y="6138699"/>
            <a:ext cx="47500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Concluding Thoughts</a:t>
            </a:r>
            <a:r>
              <a:rPr lang="en-US" dirty="0"/>
              <a:t>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CFBB7083-0052-484A-B0B6-F1AA66DD7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9611" y="6279301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360621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/>
              <a:t>GLOCAL context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84560E9-6832-4F2A-9AB6-1AF237569362}"/>
              </a:ext>
            </a:extLst>
          </p:cNvPr>
          <p:cNvSpPr txBox="1"/>
          <p:nvPr/>
        </p:nvSpPr>
        <p:spPr>
          <a:xfrm>
            <a:off x="286550" y="2118006"/>
            <a:ext cx="7779764" cy="29349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defTabSz="45720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Economic Growth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located in a challenging </a:t>
            </a:r>
            <a:r>
              <a:rPr lang="en-US" sz="2400" b="1" dirty="0">
                <a:solidFill>
                  <a:schemeClr val="tx2"/>
                </a:solidFill>
              </a:rPr>
              <a:t>GLOCAL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environment with potential downside surprises.</a:t>
            </a:r>
          </a:p>
          <a:p>
            <a:pPr marL="285750" marR="0" lvl="0" indent="-285750" defTabSz="45720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45720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Generation Technological Revolution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disruptive but exponentially opportunistic.</a:t>
            </a:r>
          </a:p>
          <a:p>
            <a:pPr marL="285750" marR="0" lvl="0" indent="-285750" defTabSz="45720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lang="en-US" sz="12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4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Hyper Competitive, Glocally Competitive Environment </a:t>
            </a:r>
            <a:r>
              <a:rPr 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with new modalities of corporate behaviour testing traditional ethics and values.</a:t>
            </a:r>
          </a:p>
          <a:p>
            <a:pPr marL="285750" marR="0" lvl="0" indent="-285750" defTabSz="45720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45720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Unprecedented Stakeholder Demands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consistent earnings growth and </a:t>
            </a:r>
            <a:r>
              <a:rPr lang="en-US" sz="2400" dirty="0">
                <a:solidFill>
                  <a:schemeClr val="tx2"/>
                </a:solidFill>
              </a:rPr>
              <a:t>performance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EC8F76-4DCB-4C1A-9F94-C1B7CA83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298" y="63653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xmlns="" id="{15D8F377-EB47-4DAB-BAF7-2D88835C6758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99558365"/>
              </p:ext>
            </p:extLst>
          </p:nvPr>
        </p:nvGraphicFramePr>
        <p:xfrm>
          <a:off x="8066314" y="2212761"/>
          <a:ext cx="4016829" cy="4152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AE4C537-A64A-42AB-AB5B-A470501C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66314" y="6365336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884" y="12708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… ‘</a:t>
            </a:r>
            <a:r>
              <a:rPr lang="en-US" sz="4800" b="1" i="1" dirty="0"/>
              <a:t>The new Normal’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E123AF6B-7712-46E3-9339-D82E74BA7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96CFDB2-0FA6-4F7E-865E-AE0C49E4C96F}"/>
              </a:ext>
            </a:extLst>
          </p:cNvPr>
          <p:cNvSpPr txBox="1"/>
          <p:nvPr/>
        </p:nvSpPr>
        <p:spPr>
          <a:xfrm>
            <a:off x="0" y="6344012"/>
            <a:ext cx="1219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>
                <a:solidFill>
                  <a:schemeClr val="accent1"/>
                </a:solidFill>
              </a:rPr>
              <a:t>State , Public &amp; Private sector Boards must be Architects of the Future!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xmlns="" id="{91BBC195-6434-42EB-8C86-BF6533ECC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3098020"/>
              </p:ext>
            </p:extLst>
          </p:nvPr>
        </p:nvGraphicFramePr>
        <p:xfrm>
          <a:off x="843848" y="1913339"/>
          <a:ext cx="10190480" cy="474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50D699C-087F-4E77-892A-A7503FFD777E}"/>
              </a:ext>
            </a:extLst>
          </p:cNvPr>
          <p:cNvSpPr txBox="1"/>
          <p:nvPr/>
        </p:nvSpPr>
        <p:spPr>
          <a:xfrm>
            <a:off x="4057783" y="5119444"/>
            <a:ext cx="3342861" cy="115416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Regional (Guyana)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Technological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Strategic M&amp;A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BC9A18D-049D-466E-8E16-5BAEB9FE52E8}"/>
              </a:ext>
            </a:extLst>
          </p:cNvPr>
          <p:cNvSpPr txBox="1"/>
          <p:nvPr/>
        </p:nvSpPr>
        <p:spPr>
          <a:xfrm>
            <a:off x="4057785" y="2465979"/>
            <a:ext cx="334286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</a:rPr>
              <a:t>E N E R G 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43B8388-37F8-404B-B708-30952FDE8CE4}"/>
              </a:ext>
            </a:extLst>
          </p:cNvPr>
          <p:cNvSpPr txBox="1"/>
          <p:nvPr/>
        </p:nvSpPr>
        <p:spPr>
          <a:xfrm>
            <a:off x="7541183" y="2470011"/>
            <a:ext cx="380696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</a:rPr>
              <a:t>G O V E R N M E N 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3AF217A-9FC3-43B1-BE5C-0A8937B1783C}"/>
              </a:ext>
            </a:extLst>
          </p:cNvPr>
          <p:cNvSpPr txBox="1"/>
          <p:nvPr/>
        </p:nvSpPr>
        <p:spPr>
          <a:xfrm>
            <a:off x="7541183" y="2927644"/>
            <a:ext cx="3806969" cy="184665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e-Government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e-Services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Consumerism Competitiveness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3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C8558A80-B6B8-499E-B56A-919D11458024}"/>
              </a:ext>
            </a:extLst>
          </p:cNvPr>
          <p:cNvSpPr/>
          <p:nvPr/>
        </p:nvSpPr>
        <p:spPr>
          <a:xfrm>
            <a:off x="843848" y="2801550"/>
            <a:ext cx="2863516" cy="1553494"/>
          </a:xfrm>
          <a:prstGeom prst="rightArrow">
            <a:avLst/>
          </a:prstGeom>
          <a:solidFill>
            <a:srgbClr val="5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Disrupt &amp; Dislocate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21294BC-CE94-45EF-A9C0-147570F15002}"/>
              </a:ext>
            </a:extLst>
          </p:cNvPr>
          <p:cNvSpPr txBox="1"/>
          <p:nvPr/>
        </p:nvSpPr>
        <p:spPr>
          <a:xfrm>
            <a:off x="4057783" y="2903453"/>
            <a:ext cx="3342861" cy="22159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US &amp; Shale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Guyana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Renewables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Arbitrage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Convergence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Disintermediation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7675D-DC9A-45A8-A19D-85A930283113}"/>
              </a:ext>
            </a:extLst>
          </p:cNvPr>
          <p:cNvSpPr txBox="1"/>
          <p:nvPr/>
        </p:nvSpPr>
        <p:spPr>
          <a:xfrm>
            <a:off x="7541181" y="4768295"/>
            <a:ext cx="3800437" cy="150810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e-Procurement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Business Reengineering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Fiscal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Divestments	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xmlns="" id="{5D2646C3-6C2A-4D5B-9103-048C61215401}"/>
              </a:ext>
            </a:extLst>
          </p:cNvPr>
          <p:cNvSpPr/>
          <p:nvPr/>
        </p:nvSpPr>
        <p:spPr>
          <a:xfrm>
            <a:off x="717884" y="4743542"/>
            <a:ext cx="2863516" cy="1268917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Opportunities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D8E39B-1928-4B3D-959C-0EE1E8D4F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B&amp;B (Transformation Solutions) - Gerry C. Brooks </a:t>
            </a:r>
          </a:p>
        </p:txBody>
      </p:sp>
    </p:spTree>
    <p:extLst>
      <p:ext uri="{BB962C8B-B14F-4D97-AF65-F5344CB8AC3E}">
        <p14:creationId xmlns:p14="http://schemas.microsoft.com/office/powerpoint/2010/main" val="129099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4" grpId="0" animBg="1"/>
      <p:bldP spid="12" grpId="0" animBg="1"/>
      <p:bldP spid="13" grpId="0" animBg="1"/>
      <p:bldP spid="6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965E61-81F4-45B4-B462-7A731BFD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/>
              <a:t>GREAT BOARDS </a:t>
            </a:r>
            <a:r>
              <a:rPr lang="en-GB" sz="4800" cap="none" dirty="0"/>
              <a:t>are:</a:t>
            </a:r>
            <a:endParaRPr lang="en-GB" sz="4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B96276-26F4-4A09-9343-4C7FE8BAE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C875D0CC-51AD-4532-B1BE-0F294D697C2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41561579"/>
              </p:ext>
            </p:extLst>
          </p:nvPr>
        </p:nvGraphicFramePr>
        <p:xfrm>
          <a:off x="514691" y="2039866"/>
          <a:ext cx="11029615" cy="827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C030083-A8E1-4747-AFD1-F660958AE116}"/>
              </a:ext>
            </a:extLst>
          </p:cNvPr>
          <p:cNvSpPr/>
          <p:nvPr/>
        </p:nvSpPr>
        <p:spPr>
          <a:xfrm>
            <a:off x="514690" y="3134051"/>
            <a:ext cx="11162620" cy="5898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QUESTION:  </a:t>
            </a:r>
          </a:p>
          <a:p>
            <a:r>
              <a:rPr lang="en-GB" sz="2400" b="1" dirty="0"/>
              <a:t>Is Our Current Approach Enough to Deliver Transformative Results to Change Corporate &amp; National Trajectory?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E7ADC0C-3A14-454E-BC62-FDDFBB27296E}"/>
              </a:ext>
            </a:extLst>
          </p:cNvPr>
          <p:cNvSpPr txBox="1"/>
          <p:nvPr/>
        </p:nvSpPr>
        <p:spPr>
          <a:xfrm>
            <a:off x="514690" y="3723949"/>
            <a:ext cx="1116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0" indent="-349250" algn="just"/>
            <a:r>
              <a:rPr lang="en-GB" sz="2800" dirty="0"/>
              <a:t>1. Does your Board enable Transformative Results?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00EED73-5B35-4588-BAAD-538EF11510E5}"/>
              </a:ext>
            </a:extLst>
          </p:cNvPr>
          <p:cNvSpPr txBox="1"/>
          <p:nvPr/>
        </p:nvSpPr>
        <p:spPr>
          <a:xfrm>
            <a:off x="514690" y="4840043"/>
            <a:ext cx="1116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0" indent="-349250" algn="just"/>
            <a:r>
              <a:rPr lang="en-GB" sz="2800" dirty="0"/>
              <a:t>2. Does the Business Model create a Platform for Success beyond 3-5 Years?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4A01130-6D73-4D8D-A48E-EF6055942B68}"/>
              </a:ext>
            </a:extLst>
          </p:cNvPr>
          <p:cNvSpPr txBox="1"/>
          <p:nvPr/>
        </p:nvSpPr>
        <p:spPr>
          <a:xfrm>
            <a:off x="448189" y="5879019"/>
            <a:ext cx="1116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0" indent="-349250" algn="just"/>
            <a:r>
              <a:rPr lang="en-GB" sz="2800" dirty="0"/>
              <a:t>3.  How can my Board and I become more Effective &amp; Transformative?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6891A00-D3ED-41CD-A0E8-6EE7EED9B4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5000"/>
          </a:blip>
          <a:stretch>
            <a:fillRect/>
          </a:stretch>
        </p:blipFill>
        <p:spPr>
          <a:xfrm>
            <a:off x="6631184" y="2734337"/>
            <a:ext cx="4793307" cy="421141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CCD6C1E-89A6-4670-9FE5-BAE4A639B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18705" y="6479357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2032262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xmlns="" id="{21CEE543-65AC-420F-9298-ACC00E026C84}"/>
              </a:ext>
            </a:extLst>
          </p:cNvPr>
          <p:cNvSpPr/>
          <p:nvPr/>
        </p:nvSpPr>
        <p:spPr>
          <a:xfrm>
            <a:off x="4373696" y="3564090"/>
            <a:ext cx="2547165" cy="94180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30A358F-BFA5-41AC-871F-49F50C895D10}"/>
              </a:ext>
            </a:extLst>
          </p:cNvPr>
          <p:cNvSpPr/>
          <p:nvPr/>
        </p:nvSpPr>
        <p:spPr>
          <a:xfrm>
            <a:off x="350708" y="6105719"/>
            <a:ext cx="11486481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Assess &amp; Evaluate where Board &amp; Company are Frankly!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965E61-81F4-45B4-B462-7A731BFD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b="1" dirty="0"/>
              <a:t>Board effectiveness  DIAGNOSTIC</a:t>
            </a:r>
            <a:r>
              <a:rPr lang="en-GB" sz="3600" b="1" dirty="0"/>
              <a:t>      </a:t>
            </a:r>
            <a:r>
              <a:rPr lang="en-GB" sz="3600" dirty="0"/>
              <a:t>                                     </a:t>
            </a:r>
            <a:r>
              <a:rPr lang="en-GB" sz="3600" cap="none" dirty="0"/>
              <a:t>Shaped By Life Cycle &amp; Circumstances</a:t>
            </a:r>
            <a:endParaRPr lang="en-GB" sz="3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B96276-26F4-4A09-9343-4C7FE8BAE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64C2A8-CA00-463B-A46E-3F139E97AB7E}"/>
              </a:ext>
            </a:extLst>
          </p:cNvPr>
          <p:cNvSpPr txBox="1"/>
          <p:nvPr/>
        </p:nvSpPr>
        <p:spPr>
          <a:xfrm>
            <a:off x="460877" y="1821154"/>
            <a:ext cx="11029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4-Phase Diagnostic</a:t>
            </a: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xmlns="" id="{E3ED7AEE-993D-402C-B2E7-850997039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500417"/>
              </p:ext>
            </p:extLst>
          </p:nvPr>
        </p:nvGraphicFramePr>
        <p:xfrm>
          <a:off x="350709" y="2414488"/>
          <a:ext cx="11486482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2964">
                  <a:extLst>
                    <a:ext uri="{9D8B030D-6E8A-4147-A177-3AD203B41FA5}">
                      <a16:colId xmlns:a16="http://schemas.microsoft.com/office/drawing/2014/main" xmlns="" val="3683573141"/>
                    </a:ext>
                  </a:extLst>
                </a:gridCol>
                <a:gridCol w="2655065">
                  <a:extLst>
                    <a:ext uri="{9D8B030D-6E8A-4147-A177-3AD203B41FA5}">
                      <a16:colId xmlns:a16="http://schemas.microsoft.com/office/drawing/2014/main" xmlns="" val="2694154609"/>
                    </a:ext>
                  </a:extLst>
                </a:gridCol>
                <a:gridCol w="1674564">
                  <a:extLst>
                    <a:ext uri="{9D8B030D-6E8A-4147-A177-3AD203B41FA5}">
                      <a16:colId xmlns:a16="http://schemas.microsoft.com/office/drawing/2014/main" xmlns="" val="134751474"/>
                    </a:ext>
                  </a:extLst>
                </a:gridCol>
                <a:gridCol w="3033889">
                  <a:extLst>
                    <a:ext uri="{9D8B030D-6E8A-4147-A177-3AD203B41FA5}">
                      <a16:colId xmlns:a16="http://schemas.microsoft.com/office/drawing/2014/main" xmlns="" val="405338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Characteristics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PHASE 1: Foundational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2.Developed</a:t>
                      </a:r>
                    </a:p>
                    <a:p>
                      <a:pPr algn="l"/>
                      <a:r>
                        <a:rPr lang="en-GB" sz="1800" dirty="0"/>
                        <a:t>3. Advanced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PHASE 4</a:t>
                      </a:r>
                    </a:p>
                    <a:p>
                      <a:pPr algn="ctr"/>
                      <a:r>
                        <a:rPr lang="en-GB" sz="1800" dirty="0"/>
                        <a:t>Strategic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2697132"/>
                  </a:ext>
                </a:extLst>
              </a:tr>
              <a:tr h="592964">
                <a:tc>
                  <a:txBody>
                    <a:bodyPr/>
                    <a:lstStyle/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2400" b="1" dirty="0"/>
                        <a:t>Lack of Clarity</a:t>
                      </a:r>
                    </a:p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2400" b="1" dirty="0"/>
                        <a:t>Poor Process Management</a:t>
                      </a:r>
                    </a:p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2400" b="1" dirty="0"/>
                        <a:t>Lack of Alignment</a:t>
                      </a:r>
                    </a:p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2400" b="1" dirty="0"/>
                        <a:t>Poor Team Dynamics</a:t>
                      </a:r>
                    </a:p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2400" b="1" dirty="0"/>
                        <a:t>Consistent Poor Results</a:t>
                      </a:r>
                    </a:p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2400" b="1" dirty="0"/>
                        <a:t>Board Composition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</a:pPr>
                      <a:r>
                        <a:rPr lang="en-GB" sz="2400" dirty="0"/>
                        <a:t>Survival Mode.</a:t>
                      </a:r>
                    </a:p>
                    <a:p>
                      <a:pPr>
                        <a:spcAft>
                          <a:spcPts val="1800"/>
                        </a:spcAft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</a:rPr>
                        <a:t>Frequently</a:t>
                      </a:r>
                      <a:r>
                        <a:rPr lang="en-GB" sz="2400" b="1" baseline="0" dirty="0">
                          <a:solidFill>
                            <a:srgbClr val="C00000"/>
                          </a:solidFill>
                        </a:rPr>
                        <a:t> c</a:t>
                      </a:r>
                      <a:r>
                        <a:rPr lang="en-GB" sz="2400" b="1" dirty="0">
                          <a:solidFill>
                            <a:srgbClr val="C00000"/>
                          </a:solidFill>
                        </a:rPr>
                        <a:t>hange CEO’s.</a:t>
                      </a:r>
                    </a:p>
                    <a:p>
                      <a:pPr>
                        <a:spcAft>
                          <a:spcPts val="1800"/>
                        </a:spcAft>
                      </a:pPr>
                      <a:r>
                        <a:rPr lang="en-GB" sz="2400" dirty="0"/>
                        <a:t>Crisis to Crisis.</a:t>
                      </a:r>
                    </a:p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400" dirty="0"/>
                        <a:t>Dysfunctional.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Stability/</a:t>
                      </a:r>
                    </a:p>
                    <a:p>
                      <a:r>
                        <a:rPr lang="en-GB" dirty="0"/>
                        <a:t>Penetrate new Markets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Secure existing Markets/Tech as  enabler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Cost</a:t>
                      </a:r>
                      <a:r>
                        <a:rPr lang="en-GB" baseline="0" dirty="0"/>
                        <a:t> Focus/Being Bold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800"/>
                        </a:spcAft>
                        <a:buFontTx/>
                        <a:buNone/>
                      </a:pPr>
                      <a:r>
                        <a:rPr lang="en-GB" sz="2400" b="1" dirty="0"/>
                        <a:t>High Performance Co.</a:t>
                      </a:r>
                    </a:p>
                    <a:p>
                      <a:pPr marL="0" indent="0">
                        <a:spcAft>
                          <a:spcPts val="1800"/>
                        </a:spcAft>
                        <a:buFontTx/>
                        <a:buNone/>
                      </a:pPr>
                      <a:r>
                        <a:rPr lang="en-GB" sz="2400" b="1" dirty="0"/>
                        <a:t>Strong Visionary Leadership.</a:t>
                      </a:r>
                    </a:p>
                    <a:p>
                      <a:pPr marL="0" indent="0">
                        <a:spcAft>
                          <a:spcPts val="1800"/>
                        </a:spcAft>
                        <a:buFontTx/>
                        <a:buNone/>
                      </a:pPr>
                      <a:r>
                        <a:rPr lang="en-GB" sz="2400" b="1" dirty="0"/>
                        <a:t>Proactive.</a:t>
                      </a:r>
                    </a:p>
                    <a:p>
                      <a:pPr marL="0" indent="0">
                        <a:spcAft>
                          <a:spcPts val="1800"/>
                        </a:spcAft>
                        <a:buFontTx/>
                        <a:buNone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Redefine</a:t>
                      </a:r>
                      <a:r>
                        <a:rPr lang="en-GB" sz="2400" b="1" baseline="0" dirty="0">
                          <a:solidFill>
                            <a:srgbClr val="FF0000"/>
                          </a:solidFill>
                        </a:rPr>
                        <a:t> Industry</a:t>
                      </a:r>
                      <a:r>
                        <a:rPr lang="en-GB" sz="2400" b="1" baseline="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lang="en-GB" sz="24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6923474"/>
                  </a:ext>
                </a:extLst>
              </a:tr>
            </a:tbl>
          </a:graphicData>
        </a:graphic>
      </p:graphicFrame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1BDAF74D-49AE-4CC6-9FA8-462999D8A8B7}"/>
              </a:ext>
            </a:extLst>
          </p:cNvPr>
          <p:cNvSpPr/>
          <p:nvPr/>
        </p:nvSpPr>
        <p:spPr>
          <a:xfrm>
            <a:off x="6160697" y="2599979"/>
            <a:ext cx="760164" cy="267613"/>
          </a:xfrm>
          <a:prstGeom prst="rightArrow">
            <a:avLst>
              <a:gd name="adj1" fmla="val 50000"/>
              <a:gd name="adj2" fmla="val 747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xmlns="" id="{4DF7C6C7-ADE0-4ABA-BA5B-9873D4AB3F08}"/>
              </a:ext>
            </a:extLst>
          </p:cNvPr>
          <p:cNvSpPr/>
          <p:nvPr/>
        </p:nvSpPr>
        <p:spPr>
          <a:xfrm>
            <a:off x="8998944" y="2599980"/>
            <a:ext cx="760164" cy="267613"/>
          </a:xfrm>
          <a:prstGeom prst="rightArrow">
            <a:avLst>
              <a:gd name="adj1" fmla="val 50000"/>
              <a:gd name="adj2" fmla="val 747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0840D2A-833C-4BF0-B6E8-B3585E156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46387" y="6492875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1399782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965E61-81F4-45B4-B462-7A731BFD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b="1" cap="none" dirty="0"/>
              <a:t>Foundational </a:t>
            </a:r>
            <a:r>
              <a:rPr lang="en-GB" sz="4000" cap="none" dirty="0"/>
              <a:t>Boards at </a:t>
            </a:r>
            <a:r>
              <a:rPr lang="en-GB" sz="4000" b="1" cap="none" dirty="0"/>
              <a:t>Crisis or Developing   </a:t>
            </a:r>
            <a:r>
              <a:rPr lang="en-GB" sz="3200" cap="none" dirty="0"/>
              <a:t>Stage May Also Face…</a:t>
            </a:r>
            <a:endParaRPr lang="en-GB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B96276-26F4-4A09-9343-4C7FE8BAE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8460" y="6339149"/>
            <a:ext cx="105251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40C6F904-6303-4A1B-BD4F-110849B9FEBA}"/>
              </a:ext>
            </a:extLst>
          </p:cNvPr>
          <p:cNvCxnSpPr>
            <a:cxnSpLocks/>
          </p:cNvCxnSpPr>
          <p:nvPr/>
        </p:nvCxnSpPr>
        <p:spPr>
          <a:xfrm>
            <a:off x="5975685" y="2707105"/>
            <a:ext cx="477252" cy="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E7EA388D-69E4-4A43-8A86-A9F03AEE3371}"/>
              </a:ext>
            </a:extLst>
          </p:cNvPr>
          <p:cNvCxnSpPr>
            <a:cxnSpLocks/>
          </p:cNvCxnSpPr>
          <p:nvPr/>
        </p:nvCxnSpPr>
        <p:spPr>
          <a:xfrm>
            <a:off x="7892717" y="2707105"/>
            <a:ext cx="385010" cy="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11A17F65-4746-4C74-BB8D-EEA6D5C0CE23}"/>
              </a:ext>
            </a:extLst>
          </p:cNvPr>
          <p:cNvCxnSpPr>
            <a:cxnSpLocks/>
          </p:cNvCxnSpPr>
          <p:nvPr/>
        </p:nvCxnSpPr>
        <p:spPr>
          <a:xfrm>
            <a:off x="9492915" y="2707105"/>
            <a:ext cx="613611" cy="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88045056-B80A-40CE-A0BD-ECDD0B5EA3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141798"/>
              </p:ext>
            </p:extLst>
          </p:nvPr>
        </p:nvGraphicFramePr>
        <p:xfrm>
          <a:off x="291223" y="2459504"/>
          <a:ext cx="11609553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92B4D46-AEED-426F-A4E3-A0100B755822}"/>
              </a:ext>
            </a:extLst>
          </p:cNvPr>
          <p:cNvSpPr txBox="1"/>
          <p:nvPr/>
        </p:nvSpPr>
        <p:spPr>
          <a:xfrm>
            <a:off x="291222" y="4896853"/>
            <a:ext cx="11609553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Resolve First!  Create a Robust Foundation for Future!</a:t>
            </a:r>
          </a:p>
          <a:p>
            <a:pPr algn="ctr"/>
            <a:r>
              <a:rPr lang="en-GB" sz="2800" b="1" dirty="0">
                <a:solidFill>
                  <a:schemeClr val="bg1"/>
                </a:solidFill>
              </a:rPr>
              <a:t>Board may have to actively lead!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0B6F124-0E09-4D0A-AE79-08196E2C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7727" y="6339148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111255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965E61-81F4-45B4-B462-7A731BFD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600" cap="none" dirty="0"/>
              <a:t>Raise Game to Create a </a:t>
            </a:r>
            <a:br>
              <a:rPr lang="en-GB" sz="3600" cap="none" dirty="0"/>
            </a:br>
            <a:r>
              <a:rPr lang="en-GB" sz="3600" cap="none" dirty="0"/>
              <a:t>HIGH PERFORMANCE BOARD (HPB)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B96276-26F4-4A09-9343-4C7FE8BAE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1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40C6F904-6303-4A1B-BD4F-110849B9FEBA}"/>
              </a:ext>
            </a:extLst>
          </p:cNvPr>
          <p:cNvCxnSpPr>
            <a:cxnSpLocks/>
          </p:cNvCxnSpPr>
          <p:nvPr/>
        </p:nvCxnSpPr>
        <p:spPr>
          <a:xfrm>
            <a:off x="5975685" y="2707105"/>
            <a:ext cx="477252" cy="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xmlns="" id="{957871B5-AE83-46A3-9337-5B1870FD1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268775"/>
              </p:ext>
            </p:extLst>
          </p:nvPr>
        </p:nvGraphicFramePr>
        <p:xfrm>
          <a:off x="651544" y="2271110"/>
          <a:ext cx="6302709" cy="3931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684">
                  <a:extLst>
                    <a:ext uri="{9D8B030D-6E8A-4147-A177-3AD203B41FA5}">
                      <a16:colId xmlns:a16="http://schemas.microsoft.com/office/drawing/2014/main" xmlns="" val="3413019259"/>
                    </a:ext>
                  </a:extLst>
                </a:gridCol>
                <a:gridCol w="5406025">
                  <a:extLst>
                    <a:ext uri="{9D8B030D-6E8A-4147-A177-3AD203B41FA5}">
                      <a16:colId xmlns:a16="http://schemas.microsoft.com/office/drawing/2014/main" xmlns="" val="3739823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1 – 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1 - 5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1 - 5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1 - 5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1 - 5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1 - 5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1 - 5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Strategy &amp; Innovation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Compliance.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Performance and Execution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Risk</a:t>
                      </a:r>
                      <a:r>
                        <a:rPr lang="en-GB" sz="2400" baseline="0" dirty="0">
                          <a:solidFill>
                            <a:schemeClr val="accent1"/>
                          </a:solidFill>
                        </a:rPr>
                        <a:t> Management.</a:t>
                      </a:r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Talent Management.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Inorganic &amp; Organic Growth.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solidFill>
                            <a:schemeClr val="accent1"/>
                          </a:solidFill>
                        </a:rPr>
                        <a:t>Governance &amp; Accountability.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882630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83FC90F-4010-4490-90B8-0C5A3CEC9AC5}"/>
              </a:ext>
            </a:extLst>
          </p:cNvPr>
          <p:cNvSpPr txBox="1"/>
          <p:nvPr/>
        </p:nvSpPr>
        <p:spPr>
          <a:xfrm>
            <a:off x="651544" y="1954858"/>
            <a:ext cx="11125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Research shows </a:t>
            </a:r>
            <a:r>
              <a:rPr lang="en-GB" sz="2400" dirty="0">
                <a:solidFill>
                  <a:srgbClr val="FF0000"/>
                </a:solidFill>
              </a:rPr>
              <a:t>HPB’s</a:t>
            </a:r>
            <a:r>
              <a:rPr lang="en-GB" sz="2400" dirty="0"/>
              <a:t> focus on </a:t>
            </a:r>
            <a:r>
              <a:rPr lang="en-GB" i="1" dirty="0"/>
              <a:t>[2]: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2EC22E84-EFBC-4FED-A75D-1CC5B9E1FB82}"/>
              </a:ext>
            </a:extLst>
          </p:cNvPr>
          <p:cNvCxnSpPr>
            <a:cxnSpLocks/>
          </p:cNvCxnSpPr>
          <p:nvPr/>
        </p:nvCxnSpPr>
        <p:spPr>
          <a:xfrm flipV="1">
            <a:off x="5293642" y="2711688"/>
            <a:ext cx="1335757" cy="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Brace 22">
            <a:extLst>
              <a:ext uri="{FF2B5EF4-FFF2-40B4-BE49-F238E27FC236}">
                <a16:creationId xmlns:a16="http://schemas.microsoft.com/office/drawing/2014/main" xmlns="" id="{379236AF-70AB-4691-A815-323222E5F3A8}"/>
              </a:ext>
            </a:extLst>
          </p:cNvPr>
          <p:cNvSpPr/>
          <p:nvPr/>
        </p:nvSpPr>
        <p:spPr>
          <a:xfrm flipH="1">
            <a:off x="6721852" y="2144982"/>
            <a:ext cx="216568" cy="1284011"/>
          </a:xfrm>
          <a:prstGeom prst="rightBrac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B23FEDD-20B9-4C1E-A11A-62D7ABC22F71}"/>
              </a:ext>
            </a:extLst>
          </p:cNvPr>
          <p:cNvSpPr txBox="1"/>
          <p:nvPr/>
        </p:nvSpPr>
        <p:spPr>
          <a:xfrm>
            <a:off x="7223167" y="2081407"/>
            <a:ext cx="4650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</a:rPr>
              <a:t>Forward looking &amp; proactive.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</a:rPr>
              <a:t>Value drivers.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</a:rPr>
              <a:t>Best Allocation of Resources. </a:t>
            </a:r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xmlns="" id="{E6805EA6-0C3A-445C-A24E-BC32C3EF7901}"/>
              </a:ext>
            </a:extLst>
          </p:cNvPr>
          <p:cNvSpPr/>
          <p:nvPr/>
        </p:nvSpPr>
        <p:spPr>
          <a:xfrm>
            <a:off x="6830136" y="4094582"/>
            <a:ext cx="216569" cy="1861555"/>
          </a:xfrm>
          <a:prstGeom prst="leftBrac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9F270EE-4AD3-42DF-A53F-3BB08BE998A6}"/>
              </a:ext>
            </a:extLst>
          </p:cNvPr>
          <p:cNvSpPr txBox="1"/>
          <p:nvPr/>
        </p:nvSpPr>
        <p:spPr>
          <a:xfrm>
            <a:off x="7223167" y="3931044"/>
            <a:ext cx="4884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Analyse performance metrics.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Industry, global benchmarking.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Non-financial lead and lag metrics.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Aligned to corporate targets, KPIs &amp; compensation.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5CA3A2A-9C06-457A-BEA8-B6D2D4E8A663}"/>
              </a:ext>
            </a:extLst>
          </p:cNvPr>
          <p:cNvSpPr txBox="1"/>
          <p:nvPr/>
        </p:nvSpPr>
        <p:spPr>
          <a:xfrm>
            <a:off x="581193" y="6360586"/>
            <a:ext cx="4230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[2] Mc Kinsey Bhagat &amp; Kehoe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9FAFFB0C-CF65-4CC9-B1B2-30AE3214FDCD}"/>
              </a:ext>
            </a:extLst>
          </p:cNvPr>
          <p:cNvCxnSpPr>
            <a:cxnSpLocks/>
          </p:cNvCxnSpPr>
          <p:nvPr/>
        </p:nvCxnSpPr>
        <p:spPr>
          <a:xfrm>
            <a:off x="5293642" y="3931044"/>
            <a:ext cx="1471056" cy="97146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7E5FB3B-FFEA-472D-B946-0FF66561F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4725" y="6364793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2882247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0D5EA399-6EE6-4BB8-B788-F202CB12A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457" y="1654307"/>
            <a:ext cx="4615543" cy="4714215"/>
          </a:xfrm>
          <a:prstGeom prst="ellipse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372F0F-0F82-436B-A1EF-4898FF14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b="1" dirty="0"/>
              <a:t>Enabling boards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4BE2F02-74D9-4422-98E4-48E8A4E48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0778" y="2350008"/>
            <a:ext cx="7336095" cy="4336379"/>
          </a:xfrm>
        </p:spPr>
        <p:txBody>
          <a:bodyPr anchor="t">
            <a:noAutofit/>
          </a:bodyPr>
          <a:lstStyle/>
          <a:p>
            <a:r>
              <a:rPr lang="en-GB" sz="2800" dirty="0"/>
              <a:t>Invest time!</a:t>
            </a:r>
            <a:endParaRPr lang="en-GB" sz="2400" dirty="0"/>
          </a:p>
          <a:p>
            <a:r>
              <a:rPr lang="en-GB" sz="2800" dirty="0"/>
              <a:t>Provide External, Innovative perspectives.</a:t>
            </a:r>
          </a:p>
          <a:p>
            <a:r>
              <a:rPr lang="en-GB" sz="2800" dirty="0"/>
              <a:t>Insist on Accountability &amp; Good Governance.</a:t>
            </a:r>
          </a:p>
          <a:p>
            <a:r>
              <a:rPr lang="en-GB" sz="2800" dirty="0"/>
              <a:t>Manage Risk &amp; Compliance.</a:t>
            </a:r>
          </a:p>
          <a:p>
            <a:r>
              <a:rPr lang="en-GB" sz="2800" dirty="0"/>
              <a:t>Provide true Strategic Counsel.</a:t>
            </a:r>
          </a:p>
          <a:p>
            <a:r>
              <a:rPr lang="en-GB" sz="2800" dirty="0"/>
              <a:t>Create valued new networks and connectivity.</a:t>
            </a:r>
          </a:p>
          <a:p>
            <a:endParaRPr lang="en-GB" sz="3200" dirty="0"/>
          </a:p>
          <a:p>
            <a:endParaRPr lang="en-GB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43EC2B7-36E7-49BE-B261-5866EC154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13A5F3E-2651-4944-9837-8A2F2B0A9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67402" y="6321262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1928977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159" y="5449185"/>
            <a:ext cx="6689941" cy="68951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Accountability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A77612-8561-4A2A-88E1-7F84D141B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8A376F-0411-49A1-B659-F136AFD33E3B}" type="slidenum">
              <a:rPr lang="en-US" sz="900" smtClean="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900">
              <a:solidFill>
                <a:schemeClr val="accent2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37EE2177-990C-43BB-87C7-7BBE02A63A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4207" y="719302"/>
            <a:ext cx="6293258" cy="519790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07994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Accountability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A77612-8561-4A2A-88E1-7F84D141B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8A376F-0411-49A1-B659-F136AFD33E3B}" type="slidenum">
              <a:rPr lang="en-US" sz="900" smtClean="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sz="900">
              <a:solidFill>
                <a:schemeClr val="accent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6AB2EBE-4AC1-41E9-9BE2-58F78609B2FD}"/>
              </a:ext>
            </a:extLst>
          </p:cNvPr>
          <p:cNvSpPr/>
          <p:nvPr/>
        </p:nvSpPr>
        <p:spPr>
          <a:xfrm>
            <a:off x="581192" y="2006930"/>
            <a:ext cx="11151629" cy="324811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“Headlines are filled with the latest corporate scandals… Uber’s defective culture, CEO misconduct… reprehensible comments by Board members at USC…Wells Fargo … another scandal….just when it was dealing with the sales scandal (Nissan, Facebook, UnitedHealthcare).” </a:t>
            </a:r>
            <a:r>
              <a:rPr lang="en-GB" sz="2000" dirty="0"/>
              <a:t>[3]</a:t>
            </a:r>
          </a:p>
          <a:p>
            <a:pPr algn="ctr"/>
            <a:endParaRPr lang="en-GB" dirty="0"/>
          </a:p>
          <a:p>
            <a:endParaRPr lang="en-GB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CF4E1FC-BDBA-4360-BD5D-D82057B8F7BD}"/>
              </a:ext>
            </a:extLst>
          </p:cNvPr>
          <p:cNvSpPr/>
          <p:nvPr/>
        </p:nvSpPr>
        <p:spPr>
          <a:xfrm>
            <a:off x="470140" y="6321262"/>
            <a:ext cx="2372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[3] Michael Volkov -2017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9170BF9-AFFA-4712-A827-003D03007164}"/>
              </a:ext>
            </a:extLst>
          </p:cNvPr>
          <p:cNvSpPr/>
          <p:nvPr/>
        </p:nvSpPr>
        <p:spPr>
          <a:xfrm>
            <a:off x="581191" y="5367155"/>
            <a:ext cx="11151629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Corporate Boards should be subjected to </a:t>
            </a:r>
          </a:p>
          <a:p>
            <a:pPr algn="ctr"/>
            <a:r>
              <a:rPr lang="en-GB" sz="2800" b="1" dirty="0">
                <a:solidFill>
                  <a:schemeClr val="bg1"/>
                </a:solidFill>
              </a:rPr>
              <a:t>GREATER SCRUTINY &amp; ACCOUNTABILITY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20E9A145-5E78-4B4C-AFC4-032E954D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6219" y="6418367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465457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9730" cy="1325563"/>
          </a:xfrm>
        </p:spPr>
        <p:txBody>
          <a:bodyPr>
            <a:noAutofit/>
          </a:bodyPr>
          <a:lstStyle/>
          <a:p>
            <a:r>
              <a:rPr lang="en-US" sz="4400" dirty="0"/>
              <a:t>Accountability – </a:t>
            </a:r>
            <a:r>
              <a:rPr lang="en-US" sz="4000" cap="none" dirty="0"/>
              <a:t> </a:t>
            </a:r>
            <a:r>
              <a:rPr lang="en-US" sz="4800" b="1" i="1" cap="none" dirty="0"/>
              <a:t>LAW &amp; ETHICS</a:t>
            </a:r>
            <a:endParaRPr lang="en-US" sz="4800" b="1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4070" y="1608490"/>
            <a:ext cx="9846704" cy="392197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200" dirty="0"/>
              <a:t>LEGAL DUTY TO COMPANY TO:</a:t>
            </a:r>
          </a:p>
          <a:p>
            <a:pPr marL="324000" lvl="1" indent="0">
              <a:buNone/>
            </a:pPr>
            <a:endParaRPr lang="en-US" sz="800" dirty="0"/>
          </a:p>
          <a:p>
            <a:pPr marL="324000" lvl="1" indent="0">
              <a:buNone/>
            </a:pPr>
            <a:r>
              <a:rPr lang="en-US" sz="2800" b="1" dirty="0"/>
              <a:t>1. Follow applicable Laws, Regulations &amp; Standards.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200" dirty="0"/>
              <a:t>Hold Management accountable for results.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C00000"/>
                </a:solidFill>
              </a:rPr>
              <a:t>Provide Relief in event of Directors’ duties.</a:t>
            </a:r>
          </a:p>
          <a:p>
            <a:pPr marL="3240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/>
          </a:p>
          <a:p>
            <a:pPr marL="324000" lvl="1" indent="0">
              <a:buNone/>
            </a:pPr>
            <a:r>
              <a:rPr lang="en-US" sz="2800" b="1" dirty="0"/>
              <a:t>2. Owe Ethical Duty &amp; Responsibilities.</a:t>
            </a:r>
          </a:p>
          <a:p>
            <a:pPr marL="324000" lvl="1" indent="0">
              <a:buNone/>
            </a:pPr>
            <a:endParaRPr lang="en-US" sz="1200" b="1" dirty="0"/>
          </a:p>
          <a:p>
            <a:pPr lvl="1"/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7251E58-A49D-420E-AA2B-979B0E153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4059" y="6460546"/>
            <a:ext cx="1052508" cy="365125"/>
          </a:xfrm>
        </p:spPr>
        <p:txBody>
          <a:bodyPr/>
          <a:lstStyle/>
          <a:p>
            <a:fld id="{BE8A376F-0411-49A1-B659-F136AFD33E3B}" type="slidenum">
              <a:rPr lang="en-US" smtClean="0"/>
              <a:t>14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01BE852-109B-4ABF-BA0A-9F057416B6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6179972" y="1757874"/>
            <a:ext cx="5971634" cy="5111143"/>
          </a:xfrm>
          <a:prstGeom prst="cloud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BAF4B89-AAAA-4B9C-9C6E-9A195F7C2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8643" y="6582128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A7E82BF-299A-408C-BD25-2F4A8A2D97DD}"/>
              </a:ext>
            </a:extLst>
          </p:cNvPr>
          <p:cNvSpPr/>
          <p:nvPr/>
        </p:nvSpPr>
        <p:spPr>
          <a:xfrm>
            <a:off x="0" y="5342745"/>
            <a:ext cx="12192000" cy="86177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324000" lvl="1" indent="0">
              <a:buNone/>
            </a:pPr>
            <a:r>
              <a:rPr lang="en-GB" sz="2800" b="1" dirty="0">
                <a:solidFill>
                  <a:schemeClr val="bg1"/>
                </a:solidFill>
              </a:rPr>
              <a:t>   3. JV Boards &amp; Minority Boards.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sz="2200" dirty="0">
                <a:solidFill>
                  <a:schemeClr val="bg1"/>
                </a:solidFill>
              </a:rPr>
              <a:t> Requires more savvy &amp; experience.</a:t>
            </a:r>
          </a:p>
        </p:txBody>
      </p:sp>
    </p:spTree>
    <p:extLst>
      <p:ext uri="{BB962C8B-B14F-4D97-AF65-F5344CB8AC3E}">
        <p14:creationId xmlns:p14="http://schemas.microsoft.com/office/powerpoint/2010/main" val="3253671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15DEA47-1BC9-46FC-9F61-58C833EA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6395" y="6505412"/>
            <a:ext cx="105250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590B8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590B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5CF2AB2-98FE-4863-971B-1542F64B4AB8}"/>
              </a:ext>
            </a:extLst>
          </p:cNvPr>
          <p:cNvSpPr txBox="1"/>
          <p:nvPr/>
        </p:nvSpPr>
        <p:spPr>
          <a:xfrm>
            <a:off x="628526" y="794510"/>
            <a:ext cx="1085353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ACCOUNTABILITY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- </a:t>
            </a:r>
            <a:r>
              <a:rPr kumimoji="0" lang="en-GB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</a:t>
            </a:r>
            <a:r>
              <a:rPr kumimoji="0" lang="en-GB" sz="4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haroni" panose="02010803020104030203" pitchFamily="2" charset="-79"/>
              </a:rPr>
              <a:t>RAPS &amp; </a:t>
            </a:r>
            <a:r>
              <a:rPr lang="en-GB" sz="4400" b="1" i="1" dirty="0">
                <a:solidFill>
                  <a:schemeClr val="bg1"/>
                </a:solidFill>
                <a:cs typeface="Aharoni" panose="02010803020104030203" pitchFamily="2" charset="-79"/>
              </a:rPr>
              <a:t>P</a:t>
            </a:r>
            <a:r>
              <a:rPr kumimoji="0" lang="en-GB" sz="4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haroni" panose="02010803020104030203" pitchFamily="2" charset="-79"/>
              </a:rPr>
              <a:t>ITFALLS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D067B71-A2A0-450D-BD76-951A5B2B194B}"/>
              </a:ext>
            </a:extLst>
          </p:cNvPr>
          <p:cNvSpPr txBox="1"/>
          <p:nvPr/>
        </p:nvSpPr>
        <p:spPr>
          <a:xfrm>
            <a:off x="652018" y="1937066"/>
            <a:ext cx="5403273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TRAPS &amp; PITFALLS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93700ED-2003-431E-9E6A-3F2EBE92B1CB}"/>
              </a:ext>
            </a:extLst>
          </p:cNvPr>
          <p:cNvSpPr txBox="1"/>
          <p:nvPr/>
        </p:nvSpPr>
        <p:spPr>
          <a:xfrm>
            <a:off x="6319651" y="1937066"/>
            <a:ext cx="5403273" cy="58477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DIRECTORS MUST: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5DDFD45-8FF6-48B3-9DA3-2CA2BD0E9E22}"/>
              </a:ext>
            </a:extLst>
          </p:cNvPr>
          <p:cNvSpPr txBox="1"/>
          <p:nvPr/>
        </p:nvSpPr>
        <p:spPr>
          <a:xfrm>
            <a:off x="652018" y="2647170"/>
            <a:ext cx="5403273" cy="30469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/>
              <a:t>Unwitting collusion with management to circumvent controls.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/>
              <a:t>Blurred lines between shareholder and Board.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/>
              <a:t>State sector political interference.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/>
              <a:t>Ignorance of legal requirements.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056235-2502-4F34-A520-075302F31D09}"/>
              </a:ext>
            </a:extLst>
          </p:cNvPr>
          <p:cNvSpPr txBox="1"/>
          <p:nvPr/>
        </p:nvSpPr>
        <p:spPr>
          <a:xfrm>
            <a:off x="6319651" y="2647170"/>
            <a:ext cx="5403273" cy="30469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>
                <a:solidFill>
                  <a:srgbClr val="FF0000"/>
                </a:solidFill>
              </a:rPr>
              <a:t>Prepare and Educate Self.</a:t>
            </a:r>
          </a:p>
          <a:p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/>
              <a:t>Work closely with Risk &amp; Compliance.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/>
              <a:t>Avoid CEO/Chairperson being same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600" dirty="0">
                <a:solidFill>
                  <a:srgbClr val="FF0000"/>
                </a:solidFill>
              </a:rPr>
              <a:t>Not be glorified rubber stamp!.</a:t>
            </a:r>
          </a:p>
          <a:p>
            <a:endParaRPr lang="en-GB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7AF5DA7-79B1-49FF-AA20-B6D5F9070647}"/>
              </a:ext>
            </a:extLst>
          </p:cNvPr>
          <p:cNvSpPr txBox="1"/>
          <p:nvPr/>
        </p:nvSpPr>
        <p:spPr>
          <a:xfrm>
            <a:off x="601258" y="6074589"/>
            <a:ext cx="11070905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Get D&amp;O Insurance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122E19A2-A9EE-40A0-BB64-C3EE55999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38158" y="6526151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3745360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11281945" cy="68951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tabLst>
                <a:tab pos="854075" algn="l"/>
              </a:tabLst>
            </a:pPr>
            <a:r>
              <a:rPr lang="en-US" sz="4800" dirty="0">
                <a:solidFill>
                  <a:schemeClr val="bg1"/>
                </a:solidFill>
              </a:rPr>
              <a:t>Balance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1A1A4DC-BD56-472E-B42A-07FE5AE94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696" y="601199"/>
            <a:ext cx="7279104" cy="4524253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6F7CD7-9A9E-4647-99E8-40E2DCC2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8A376F-0411-49A1-B659-F136AFD33E3B}" type="slidenum">
              <a:rPr lang="en-US" sz="90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 sz="90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61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428204D-7FBA-4CA2-8D40-B0D844E8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7A4E602C-A549-406D-8748-25A88C69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/>
              <a:t>Balance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3EE4AC-CE2F-4F2B-8DB6-414CB615C1F7}"/>
              </a:ext>
            </a:extLst>
          </p:cNvPr>
          <p:cNvSpPr txBox="1"/>
          <p:nvPr/>
        </p:nvSpPr>
        <p:spPr>
          <a:xfrm>
            <a:off x="575894" y="2009170"/>
            <a:ext cx="11029616" cy="433965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“Balanced Boards function as a High Performance Team that is Competent, Coordinated, Collegial and Focussed on Strategic, Consistent Creation of Stakeholder Value.” </a:t>
            </a:r>
          </a:p>
          <a:p>
            <a:pPr algn="ctr"/>
            <a:endParaRPr lang="en-GB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4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“Such entities don’t just evolve.  They must be created to an Exacting Blue Print.” </a:t>
            </a:r>
            <a:r>
              <a:rPr lang="en-GB" sz="2000" i="1" dirty="0">
                <a:solidFill>
                  <a:schemeClr val="bg1"/>
                </a:solidFill>
              </a:rPr>
              <a:t>[4]</a:t>
            </a:r>
          </a:p>
          <a:p>
            <a:pPr algn="ctr"/>
            <a:endParaRPr lang="en-GB" i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925B6A2-B3CE-4A63-9096-6781B29BBE05}"/>
              </a:ext>
            </a:extLst>
          </p:cNvPr>
          <p:cNvSpPr/>
          <p:nvPr/>
        </p:nvSpPr>
        <p:spPr>
          <a:xfrm>
            <a:off x="570594" y="6348820"/>
            <a:ext cx="2266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i="1" dirty="0"/>
              <a:t>[4] Nadler HBR</a:t>
            </a:r>
            <a:r>
              <a:rPr lang="en-GB" sz="2000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CB7EDA9-D9D8-4605-B7A1-1922D71F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46905" y="6457437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2385054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Balanced Board  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b="1" cap="none" dirty="0">
                <a:solidFill>
                  <a:schemeClr val="bg1"/>
                </a:solidFill>
              </a:rPr>
              <a:t>Fundamental To Success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6782" y="1948350"/>
            <a:ext cx="11134027" cy="363304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Conduct periodic Self-Assessments and address results.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en-US" sz="1200" dirty="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Inventory Director strengths &amp; weakness to ensure </a:t>
            </a:r>
            <a:r>
              <a:rPr lang="en-US" sz="2800" dirty="0">
                <a:solidFill>
                  <a:schemeClr val="tx1"/>
                </a:solidFill>
              </a:rPr>
              <a:t>“</a:t>
            </a:r>
            <a:r>
              <a:rPr lang="en-US" sz="2800" b="1" dirty="0">
                <a:solidFill>
                  <a:schemeClr val="tx1"/>
                </a:solidFill>
              </a:rPr>
              <a:t>Board Muscle</a:t>
            </a:r>
            <a:r>
              <a:rPr lang="en-US" sz="2800" dirty="0">
                <a:solidFill>
                  <a:schemeClr val="tx1"/>
                </a:solidFill>
              </a:rPr>
              <a:t>”.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en-US" sz="1200" dirty="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Board </a:t>
            </a:r>
            <a:r>
              <a:rPr lang="en-US" sz="2800" dirty="0"/>
              <a:t>balance</a:t>
            </a:r>
            <a:r>
              <a:rPr lang="en-US" sz="2800" dirty="0">
                <a:solidFill>
                  <a:schemeClr val="tx2"/>
                </a:solidFill>
              </a:rPr>
              <a:t> and diversification are enablers of confidence, innovation,  and </a:t>
            </a:r>
            <a:r>
              <a:rPr lang="en-US" sz="2800" dirty="0"/>
              <a:t>transformation.  (</a:t>
            </a:r>
            <a:r>
              <a:rPr lang="en-US" sz="2800" dirty="0">
                <a:solidFill>
                  <a:schemeClr val="tx2"/>
                </a:solidFill>
              </a:rPr>
              <a:t>“</a:t>
            </a:r>
            <a:r>
              <a:rPr lang="en-US" sz="2800" i="1" dirty="0">
                <a:solidFill>
                  <a:schemeClr val="tx2"/>
                </a:solidFill>
              </a:rPr>
              <a:t>Size matters but is not</a:t>
            </a:r>
            <a:r>
              <a:rPr lang="en-US" sz="2800" dirty="0"/>
              <a:t> only factor</a:t>
            </a:r>
            <a:r>
              <a:rPr lang="en-US" sz="2800" dirty="0">
                <a:solidFill>
                  <a:schemeClr val="tx2"/>
                </a:solidFill>
              </a:rPr>
              <a:t>.”)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en-US" sz="1200" dirty="0"/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Balanced Boards foster engaged culture and trust characterized by candor, </a:t>
            </a:r>
            <a:r>
              <a:rPr lang="en-US" sz="2800" dirty="0"/>
              <a:t>vigorous discussion</a:t>
            </a:r>
            <a:r>
              <a:rPr lang="en-US" sz="2800" dirty="0">
                <a:solidFill>
                  <a:schemeClr val="tx2"/>
                </a:solidFill>
              </a:rPr>
              <a:t> and confidentiality.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EFA3DCF-149E-4BDA-B9E8-98E56077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8A376F-0411-49A1-B659-F136AFD33E3B}" type="slidenum">
              <a:rPr lang="en-US" sz="900" smtClean="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900">
              <a:solidFill>
                <a:schemeClr val="accent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67373A9-09FF-4BE9-91F7-12BB6689AB88}"/>
              </a:ext>
            </a:extLst>
          </p:cNvPr>
          <p:cNvSpPr/>
          <p:nvPr/>
        </p:nvSpPr>
        <p:spPr>
          <a:xfrm>
            <a:off x="2141621" y="735129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C31A84D-8CE6-4B55-BB46-DE0AABC919AE}"/>
              </a:ext>
            </a:extLst>
          </p:cNvPr>
          <p:cNvSpPr/>
          <p:nvPr/>
        </p:nvSpPr>
        <p:spPr>
          <a:xfrm>
            <a:off x="476781" y="6138699"/>
            <a:ext cx="10826525" cy="4801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chemeClr val="bg1"/>
                </a:solidFill>
              </a:rPr>
              <a:t>The Role and Direction of Chairman is Crucial to Balance.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660298F-F4A0-4E3C-BC8B-7E0E28F25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1267" y="6618829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2746253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tabLst>
                <a:tab pos="854075" algn="l"/>
              </a:tabLst>
            </a:pPr>
            <a:r>
              <a:rPr lang="en-US" sz="4800" dirty="0">
                <a:solidFill>
                  <a:schemeClr val="bg1"/>
                </a:solidFill>
              </a:rPr>
              <a:t>COMPETENCE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A6EDD5A-5AF3-46D8-A34A-45681CBD34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02" b="35217"/>
          <a:stretch/>
        </p:blipFill>
        <p:spPr>
          <a:xfrm>
            <a:off x="447816" y="513066"/>
            <a:ext cx="11292840" cy="4204800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6F7CD7-9A9E-4647-99E8-40E2DCC2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E8A376F-0411-49A1-B659-F136AFD33E3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55149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Competence 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3600" cap="none" dirty="0"/>
              <a:t>A Vital Ingredient!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034893"/>
            <a:ext cx="7323555" cy="786120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Broad Competence must be reinforced by Industry Knowledge</a:t>
            </a:r>
            <a:r>
              <a:rPr lang="en-US" sz="24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8C61424-9725-4BB1-A507-98058D318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376F-0411-49A1-B659-F136AFD33E3B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E02B524-85DB-4C0C-B448-95296ABCA43F}"/>
              </a:ext>
            </a:extLst>
          </p:cNvPr>
          <p:cNvSpPr/>
          <p:nvPr/>
        </p:nvSpPr>
        <p:spPr>
          <a:xfrm>
            <a:off x="7098632" y="1827788"/>
            <a:ext cx="5093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2"/>
                </a:solidFill>
              </a:rPr>
              <a:t>  Ask the probing questions!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2"/>
                </a:solidFill>
              </a:rPr>
              <a:t> Challenge/question management.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2"/>
                </a:solidFill>
              </a:rPr>
              <a:t> Drive competitiveness!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xmlns="" id="{9EAE638A-CA86-48B9-8A47-A7164FB7D3B5}"/>
              </a:ext>
            </a:extLst>
          </p:cNvPr>
          <p:cNvSpPr/>
          <p:nvPr/>
        </p:nvSpPr>
        <p:spPr>
          <a:xfrm>
            <a:off x="7098632" y="1894673"/>
            <a:ext cx="336884" cy="9504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07106C3-ED48-4A5F-8BDC-1C873CA0EEFF}"/>
              </a:ext>
            </a:extLst>
          </p:cNvPr>
          <p:cNvSpPr/>
          <p:nvPr/>
        </p:nvSpPr>
        <p:spPr>
          <a:xfrm>
            <a:off x="581192" y="3170411"/>
            <a:ext cx="1126991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FF0000"/>
                </a:solidFill>
              </a:rPr>
              <a:t>Be prepared to deal with conflict of interests</a:t>
            </a:r>
            <a:r>
              <a:rPr lang="en-US" sz="2800" dirty="0">
                <a:solidFill>
                  <a:srgbClr val="C00000"/>
                </a:solidFill>
              </a:rPr>
              <a:t>!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/>
          </a:p>
          <a:p>
            <a:pPr indent="288925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Build Board Competencies to address gaps identified in Board Evaluation.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Elevate Competence to Obsessive Commitment!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Avoid Partisanship and Political Patronage!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sz="120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Deliberately build Diversity and Contrarian perspectives.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0D3CF982-7817-4210-AC67-A2F8C83A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2500" y="6492105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2157869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CONFLICTS &amp; CONFLICTS OF INTEREST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8C61424-9725-4BB1-A507-98058D318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8A376F-0411-49A1-B659-F136AFD33E3B}" type="slidenum">
              <a:rPr lang="en-US" sz="900" smtClean="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 sz="90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E177B6B-1F3F-4762-8086-47D3BBD7CFE1}"/>
              </a:ext>
            </a:extLst>
          </p:cNvPr>
          <p:cNvSpPr txBox="1"/>
          <p:nvPr/>
        </p:nvSpPr>
        <p:spPr>
          <a:xfrm>
            <a:off x="581192" y="2037161"/>
            <a:ext cx="11029616" cy="332398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“Conflicts of Interest abound.  They affect ethics, distort decision making and create reputational risks and law suits.  Conflicts undermine credibility of Boards, the organisation and entire economic systems.”</a:t>
            </a:r>
            <a:r>
              <a:rPr lang="en-GB" sz="2000" i="1" dirty="0">
                <a:solidFill>
                  <a:schemeClr val="bg1"/>
                </a:solidFill>
              </a:rPr>
              <a:t>[5]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2ABBF1A-EF6A-4F62-89C4-9EEB3EBDA2C1}"/>
              </a:ext>
            </a:extLst>
          </p:cNvPr>
          <p:cNvSpPr txBox="1"/>
          <p:nvPr/>
        </p:nvSpPr>
        <p:spPr>
          <a:xfrm>
            <a:off x="581192" y="5481497"/>
            <a:ext cx="11029616" cy="55399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chemeClr val="bg1"/>
                </a:solidFill>
              </a:rPr>
              <a:t>How to address and resolve in an efficient, effective manner?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0831A07-2CD2-431F-9BBC-73C37EF8D912}"/>
              </a:ext>
            </a:extLst>
          </p:cNvPr>
          <p:cNvSpPr/>
          <p:nvPr/>
        </p:nvSpPr>
        <p:spPr>
          <a:xfrm>
            <a:off x="581192" y="6303334"/>
            <a:ext cx="95941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i="1" dirty="0"/>
              <a:t>[5] IMD Global Board Centre, Professor </a:t>
            </a:r>
            <a:r>
              <a:rPr lang="en-GB" sz="2000" i="1" dirty="0" err="1"/>
              <a:t>Cossin</a:t>
            </a:r>
            <a:endParaRPr lang="en-GB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14CD8E1E-C542-4B93-878A-B771F2ED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48932" y="6223976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</p:spTree>
    <p:extLst>
      <p:ext uri="{BB962C8B-B14F-4D97-AF65-F5344CB8AC3E}">
        <p14:creationId xmlns:p14="http://schemas.microsoft.com/office/powerpoint/2010/main" val="2267685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A92B15-B59A-47FD-8768-9C4F4CB0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87" y="601220"/>
            <a:ext cx="11414626" cy="1013800"/>
          </a:xfrm>
        </p:spPr>
        <p:txBody>
          <a:bodyPr>
            <a:noAutofit/>
          </a:bodyPr>
          <a:lstStyle/>
          <a:p>
            <a:pPr algn="ctr"/>
            <a:r>
              <a:rPr lang="en-GB" sz="4000" dirty="0"/>
              <a:t>ELEMENTS of DISRUPTIVE COMPETITIVENESS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332D2A4-01E8-4871-B0DA-CD2F9500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29A9D72F-F55E-4A5D-AF43-75E605737E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0665246"/>
              </p:ext>
            </p:extLst>
          </p:nvPr>
        </p:nvGraphicFramePr>
        <p:xfrm>
          <a:off x="442223" y="1861852"/>
          <a:ext cx="11254018" cy="3162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41A96E-0C87-4582-9A1B-812020EB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4708" y="6464238"/>
            <a:ext cx="6917210" cy="365125"/>
          </a:xfrm>
        </p:spPr>
        <p:txBody>
          <a:bodyPr/>
          <a:lstStyle/>
          <a:p>
            <a:r>
              <a:rPr lang="en-US" dirty="0"/>
              <a:t>B&amp;B (Transformation Solutions) - Gerry C. Brooks (c)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126796B-CC63-44D0-BC83-20BBB79C8B4A}"/>
              </a:ext>
            </a:extLst>
          </p:cNvPr>
          <p:cNvSpPr txBox="1"/>
          <p:nvPr/>
        </p:nvSpPr>
        <p:spPr>
          <a:xfrm>
            <a:off x="388687" y="5342776"/>
            <a:ext cx="11307554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i="1" dirty="0">
                <a:solidFill>
                  <a:schemeClr val="bg1"/>
                </a:solidFill>
              </a:rPr>
              <a:t>Boards must embrace and drive Disruptive Competitiveness.  </a:t>
            </a:r>
          </a:p>
        </p:txBody>
      </p:sp>
    </p:spTree>
    <p:extLst>
      <p:ext uri="{BB962C8B-B14F-4D97-AF65-F5344CB8AC3E}">
        <p14:creationId xmlns:p14="http://schemas.microsoft.com/office/powerpoint/2010/main" val="963458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A92B15-B59A-47FD-8768-9C4F4CB0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87" y="601220"/>
            <a:ext cx="11414626" cy="1013800"/>
          </a:xfrm>
        </p:spPr>
        <p:txBody>
          <a:bodyPr>
            <a:noAutofit/>
          </a:bodyPr>
          <a:lstStyle/>
          <a:p>
            <a:pPr algn="ctr"/>
            <a:r>
              <a:rPr lang="en-GB" sz="4000" dirty="0"/>
              <a:t>PHILOSOPHY of DISRUPTIVE COMPETITIVENESS!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332D2A4-01E8-4871-B0DA-CD2F9500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29A9D72F-F55E-4A5D-AF43-75E605737E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03401"/>
              </p:ext>
            </p:extLst>
          </p:nvPr>
        </p:nvGraphicFramePr>
        <p:xfrm>
          <a:off x="193623" y="2222987"/>
          <a:ext cx="11804753" cy="409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0831A07-2CD2-431F-9BBC-73C37EF8D912}"/>
              </a:ext>
            </a:extLst>
          </p:cNvPr>
          <p:cNvSpPr/>
          <p:nvPr/>
        </p:nvSpPr>
        <p:spPr>
          <a:xfrm>
            <a:off x="257997" y="6359257"/>
            <a:ext cx="95941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i="1" dirty="0"/>
              <a:t>[6] </a:t>
            </a:r>
            <a:r>
              <a:rPr lang="en-GB" sz="2000" i="1" dirty="0" err="1"/>
              <a:t>Manlight</a:t>
            </a:r>
            <a:r>
              <a:rPr lang="en-GB" sz="2000" i="1" dirty="0"/>
              <a:t> &amp; </a:t>
            </a:r>
            <a:r>
              <a:rPr lang="en-GB" sz="2000" i="1" dirty="0" err="1"/>
              <a:t>Dhanraj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196413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296">
              <a:srgbClr val="E0E8EF"/>
            </a:gs>
            <a:gs pos="0">
              <a:schemeClr val="bg2">
                <a:lumMod val="20000"/>
                <a:lumOff val="80000"/>
              </a:schemeClr>
            </a:gs>
            <a:gs pos="58000">
              <a:schemeClr val="bg2">
                <a:lumMod val="40000"/>
                <a:lumOff val="60000"/>
              </a:schemeClr>
            </a:gs>
            <a:gs pos="100000">
              <a:schemeClr val="bg2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6" title="Building image">
            <a:extLst>
              <a:ext uri="{FF2B5EF4-FFF2-40B4-BE49-F238E27FC236}">
                <a16:creationId xmlns:a16="http://schemas.microsoft.com/office/drawing/2014/main" xmlns="" id="{BA026684-ED32-4C82-8EFB-03E9E047EA33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0743" r="20743"/>
          <a:stretch>
            <a:fillRect/>
          </a:stretch>
        </p:blipFill>
        <p:spPr>
          <a:xfrm>
            <a:off x="2268746" y="916918"/>
            <a:ext cx="4427538" cy="513715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xmlns="" id="{8B6C5EAB-81FF-4827-A160-22F4363C611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337427" y="1569490"/>
            <a:ext cx="4852987" cy="1616075"/>
          </a:xfrm>
        </p:spPr>
        <p:txBody>
          <a:bodyPr/>
          <a:lstStyle/>
          <a:p>
            <a:r>
              <a:rPr lang="en-US" dirty="0"/>
              <a:t>Thank </a:t>
            </a:r>
            <a:r>
              <a:rPr lang="en-US" b="0" dirty="0"/>
              <a:t>You.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B6611344-9447-438E-873C-299AF4110B0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67601" y="3460751"/>
            <a:ext cx="4722813" cy="37941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Professor Gerry C. Brooks </a:t>
            </a: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7A3FB895-3D21-4707-8EDE-3F825906DE4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67601" y="3840164"/>
            <a:ext cx="4722813" cy="30687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1 868 775 8000 or 610-9DRF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A0B41C33-430D-4B31-A546-F8564691947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67601" y="4217988"/>
            <a:ext cx="4722813" cy="430212"/>
          </a:xfrm>
        </p:spPr>
        <p:txBody>
          <a:bodyPr>
            <a:normAutofit/>
          </a:bodyPr>
          <a:lstStyle/>
          <a:p>
            <a:r>
              <a:rPr lang="en-US" sz="2000" dirty="0"/>
              <a:t>gerrybrooks13@gmail.com</a:t>
            </a: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xmlns="" id="{7CE8B54A-D8B2-498F-ACFB-31AC2DEB83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3276330" y="2565397"/>
            <a:ext cx="2412370" cy="2079630"/>
          </a:xfrm>
          <a:prstGeom prst="hexag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20626FA-81E3-4C45-BF2D-D52CF6D96238}"/>
              </a:ext>
            </a:extLst>
          </p:cNvPr>
          <p:cNvSpPr txBox="1"/>
          <p:nvPr/>
        </p:nvSpPr>
        <p:spPr>
          <a:xfrm>
            <a:off x="3708727" y="2894806"/>
            <a:ext cx="1547577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999" b="1" dirty="0">
                <a:solidFill>
                  <a:prstClr val="white"/>
                </a:solidFill>
                <a:latin typeface="Arial Black" panose="020B0A04020102020204" pitchFamily="34" charset="0"/>
              </a:rPr>
              <a:t>B&amp;B</a:t>
            </a:r>
          </a:p>
          <a:p>
            <a:pPr algn="ctr"/>
            <a:r>
              <a:rPr lang="en-US" sz="3999" b="1" dirty="0">
                <a:solidFill>
                  <a:prstClr val="white"/>
                </a:solidFill>
                <a:latin typeface="Arial Black" panose="020B0A04020102020204" pitchFamily="34" charset="0"/>
              </a:rPr>
              <a:t>ADR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C20D324-81AC-40C7-94DD-25F0A0C87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864" y="4758466"/>
            <a:ext cx="1853345" cy="109737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75174A7C-3005-4D4F-850B-0A31FB559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29877" r="20247" b="30617"/>
          <a:stretch>
            <a:fillRect/>
          </a:stretch>
        </p:blipFill>
        <p:spPr bwMode="auto">
          <a:xfrm>
            <a:off x="9766926" y="4772575"/>
            <a:ext cx="1637740" cy="108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4CDF1E4-4953-4863-B56C-D6DC0F41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6568F30-30FB-4372-92B5-AC3887EA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B&amp;B (Transformation Solutions) - Gerry C. Brooks (c)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5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M33568355_Tech Dividend design_SL_V1.potx" id="{467224E0-F025-4A0A-AD92-512F9DFA538F}" vid="{0926D7DA-7D63-4ED6-A5D6-C1696246783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ales presentation on product or servic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3494BA"/>
      </a:accent6>
      <a:hlink>
        <a:srgbClr val="6B9F25"/>
      </a:hlink>
      <a:folHlink>
        <a:srgbClr val="9F6715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usiness sales presentation on product or service.potx" id="{BB6578FA-E30D-45EC-B849-CACB373ADC90}" vid="{5A523E24-2D1D-4F75-BD91-64E0BBADB4A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1573</Words>
  <Application>Microsoft Macintosh PowerPoint</Application>
  <PresentationFormat>Custom</PresentationFormat>
  <Paragraphs>277</Paragraphs>
  <Slides>24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Dividend</vt:lpstr>
      <vt:lpstr>1_Office Theme</vt:lpstr>
      <vt:lpstr>Sales presentation on product or service</vt:lpstr>
      <vt:lpstr>PowerPoint Presentation</vt:lpstr>
      <vt:lpstr>PowerPoint Presentation</vt:lpstr>
      <vt:lpstr>ABC’S OF GREAT BOARDS  Presentation Outline </vt:lpstr>
      <vt:lpstr>Presentation outline  Presentation Outline </vt:lpstr>
      <vt:lpstr>GLOCAL context</vt:lpstr>
      <vt:lpstr>… ‘The new Normal’</vt:lpstr>
      <vt:lpstr>GREAT BOARDS are:</vt:lpstr>
      <vt:lpstr>Board effectiveness  DIAGNOSTIC                                           Shaped By Life Cycle &amp; Circumstances</vt:lpstr>
      <vt:lpstr>Foundational Boards at Crisis or Developing   Stage May Also Face…</vt:lpstr>
      <vt:lpstr>Raise Game to Create a  HIGH PERFORMANCE BOARD (HPB)</vt:lpstr>
      <vt:lpstr>Enabling boards</vt:lpstr>
      <vt:lpstr>Accountability</vt:lpstr>
      <vt:lpstr>Accountability</vt:lpstr>
      <vt:lpstr>Accountability –  LAW &amp; ETHICS</vt:lpstr>
      <vt:lpstr>PowerPoint Presentation</vt:lpstr>
      <vt:lpstr>Balance</vt:lpstr>
      <vt:lpstr>Balance</vt:lpstr>
      <vt:lpstr>Balanced Board   Fundamental To Success</vt:lpstr>
      <vt:lpstr>COMPETENCE</vt:lpstr>
      <vt:lpstr>Competence  A Vital Ingredient!</vt:lpstr>
      <vt:lpstr>CONFLICTS &amp; CONFLICTS OF INTEREST</vt:lpstr>
      <vt:lpstr>ELEMENTS of DISRUPTIVE COMPETITIVENESS</vt:lpstr>
      <vt:lpstr>PHILOSOPHY of DISRUPTIVE COMPETITIVENESS!</vt:lpstr>
      <vt:lpstr>Thank You.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Beverly</dc:creator>
  <cp:lastModifiedBy>Tisha Jack</cp:lastModifiedBy>
  <cp:revision>47</cp:revision>
  <dcterms:created xsi:type="dcterms:W3CDTF">2019-10-27T15:58:46Z</dcterms:created>
  <dcterms:modified xsi:type="dcterms:W3CDTF">2019-10-29T22:14:20Z</dcterms:modified>
</cp:coreProperties>
</file>