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26" r:id="rId2"/>
    <p:sldId id="303" r:id="rId3"/>
    <p:sldId id="325" r:id="rId4"/>
    <p:sldId id="305" r:id="rId5"/>
    <p:sldId id="306" r:id="rId6"/>
    <p:sldId id="308" r:id="rId7"/>
    <p:sldId id="313" r:id="rId8"/>
    <p:sldId id="319" r:id="rId9"/>
    <p:sldId id="321" r:id="rId10"/>
    <p:sldId id="322" r:id="rId11"/>
    <p:sldId id="323" r:id="rId12"/>
    <p:sldId id="324" r:id="rId13"/>
    <p:sldId id="265" r:id="rId14"/>
  </p:sldIdLst>
  <p:sldSz cx="13004800" cy="7315200"/>
  <p:notesSz cx="6858000" cy="9144000"/>
  <p:defaultTextStyle>
    <a:defPPr>
      <a:defRPr lang="en-US"/>
    </a:defPPr>
    <a:lvl1pPr marL="0" algn="l" defTabSz="528935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8935" algn="l" defTabSz="528935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57869" algn="l" defTabSz="528935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86804" algn="l" defTabSz="528935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15739" algn="l" defTabSz="528935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44673" algn="l" defTabSz="528935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73608" algn="l" defTabSz="528935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702543" algn="l" defTabSz="528935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231477" algn="l" defTabSz="528935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04" userDrawn="1">
          <p15:clr>
            <a:srgbClr val="A4A3A4"/>
          </p15:clr>
        </p15:guide>
        <p15:guide id="2" pos="409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42" autoAdjust="0"/>
    <p:restoredTop sz="94721"/>
  </p:normalViewPr>
  <p:slideViewPr>
    <p:cSldViewPr snapToGrid="0" snapToObjects="1">
      <p:cViewPr varScale="1">
        <p:scale>
          <a:sx n="61" d="100"/>
          <a:sy n="61" d="100"/>
        </p:scale>
        <p:origin x="630" y="84"/>
      </p:cViewPr>
      <p:guideLst>
        <p:guide orient="horz" pos="2304"/>
        <p:guide pos="409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localhost\\Users\Ron\Desktop\TTSE%20Project\2018\Graph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dirty="0">
                <a:solidFill>
                  <a:schemeClr val="tx1"/>
                </a:solidFill>
                <a:latin typeface="Gill Sans MT" panose="020B0502020104020203" pitchFamily="34" charset="77"/>
              </a:rPr>
              <a:t>Percentage of Female Directors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'Percentage of Women'!$B$1</c:f>
              <c:strCache>
                <c:ptCount val="1"/>
                <c:pt idx="0">
                  <c:v>Percentage of Female Directors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7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BC6-3444-AC58-702453C89475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BC6-3444-AC58-702453C89475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BC6-3444-AC58-702453C89475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BC6-3444-AC58-702453C89475}"/>
              </c:ext>
            </c:extLst>
          </c:dPt>
          <c:dPt>
            <c:idx val="11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BBC6-3444-AC58-702453C89475}"/>
              </c:ext>
            </c:extLst>
          </c:dPt>
          <c:dPt>
            <c:idx val="12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BBC6-3444-AC58-702453C89475}"/>
              </c:ext>
            </c:extLst>
          </c:dPt>
          <c:dPt>
            <c:idx val="13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BBC6-3444-AC58-702453C89475}"/>
              </c:ext>
            </c:extLst>
          </c:dPt>
          <c:dPt>
            <c:idx val="14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BBC6-3444-AC58-702453C89475}"/>
              </c:ext>
            </c:extLst>
          </c:dPt>
          <c:dPt>
            <c:idx val="15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BBC6-3444-AC58-702453C89475}"/>
              </c:ext>
            </c:extLst>
          </c:dPt>
          <c:dPt>
            <c:idx val="16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BBC6-3444-AC58-702453C89475}"/>
              </c:ext>
            </c:extLst>
          </c:dPt>
          <c:dPt>
            <c:idx val="17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BBC6-3444-AC58-702453C89475}"/>
              </c:ext>
            </c:extLst>
          </c:dPt>
          <c:dPt>
            <c:idx val="18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BBC6-3444-AC58-702453C89475}"/>
              </c:ext>
            </c:extLst>
          </c:dPt>
          <c:dPt>
            <c:idx val="19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BBC6-3444-AC58-702453C89475}"/>
              </c:ext>
            </c:extLst>
          </c:dPt>
          <c:dPt>
            <c:idx val="20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BBC6-3444-AC58-702453C89475}"/>
              </c:ext>
            </c:extLst>
          </c:dPt>
          <c:dPt>
            <c:idx val="2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BBC6-3444-AC58-702453C89475}"/>
              </c:ext>
            </c:extLst>
          </c:dPt>
          <c:dPt>
            <c:idx val="22"/>
            <c:invertIfNegative val="0"/>
            <c:bubble3D val="0"/>
            <c:spPr>
              <a:solidFill>
                <a:schemeClr val="accent6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F-BBC6-3444-AC58-702453C89475}"/>
              </c:ext>
            </c:extLst>
          </c:dPt>
          <c:dPt>
            <c:idx val="23"/>
            <c:invertIfNegative val="0"/>
            <c:bubble3D val="0"/>
            <c:spPr>
              <a:solidFill>
                <a:schemeClr val="accent6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1-BBC6-3444-AC58-702453C89475}"/>
              </c:ext>
            </c:extLst>
          </c:dPt>
          <c:dPt>
            <c:idx val="24"/>
            <c:invertIfNegative val="0"/>
            <c:bubble3D val="0"/>
            <c:spPr>
              <a:solidFill>
                <a:schemeClr val="accent6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3-BBC6-3444-AC58-702453C89475}"/>
              </c:ext>
            </c:extLst>
          </c:dPt>
          <c:dPt>
            <c:idx val="25"/>
            <c:invertIfNegative val="0"/>
            <c:bubble3D val="0"/>
            <c:spPr>
              <a:solidFill>
                <a:schemeClr val="accent6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5-BBC6-3444-AC58-702453C89475}"/>
              </c:ext>
            </c:extLst>
          </c:dPt>
          <c:dPt>
            <c:idx val="26"/>
            <c:invertIfNegative val="0"/>
            <c:bubble3D val="0"/>
            <c:spPr>
              <a:solidFill>
                <a:schemeClr val="accent6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7-BBC6-3444-AC58-702453C8947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'Percentage of Women'!$A$2:$A$28</c:f>
              <c:strCache>
                <c:ptCount val="27"/>
                <c:pt idx="0">
                  <c:v>Readymix</c:v>
                </c:pt>
                <c:pt idx="1">
                  <c:v>PLIPDECO</c:v>
                </c:pt>
                <c:pt idx="2">
                  <c:v>NGL</c:v>
                </c:pt>
                <c:pt idx="3">
                  <c:v>L. J. Williams</c:v>
                </c:pt>
                <c:pt idx="4">
                  <c:v>Guardian Holdings</c:v>
                </c:pt>
                <c:pt idx="5">
                  <c:v>Berger</c:v>
                </c:pt>
                <c:pt idx="6">
                  <c:v>ANSA Merchant Bank</c:v>
                </c:pt>
                <c:pt idx="7">
                  <c:v>Massy</c:v>
                </c:pt>
                <c:pt idx="8">
                  <c:v>Prestige Holdings</c:v>
                </c:pt>
                <c:pt idx="9">
                  <c:v>ANSA McAL</c:v>
                </c:pt>
                <c:pt idx="10">
                  <c:v>Sagicor</c:v>
                </c:pt>
                <c:pt idx="11">
                  <c:v>One Caribbean</c:v>
                </c:pt>
                <c:pt idx="12">
                  <c:v>TCL</c:v>
                </c:pt>
                <c:pt idx="13">
                  <c:v>Republic Bank</c:v>
                </c:pt>
                <c:pt idx="14">
                  <c:v>Agostini</c:v>
                </c:pt>
                <c:pt idx="15">
                  <c:v>CIBC</c:v>
                </c:pt>
                <c:pt idx="16">
                  <c:v>NCB Financial</c:v>
                </c:pt>
                <c:pt idx="17">
                  <c:v>GraceKennedy</c:v>
                </c:pt>
                <c:pt idx="18">
                  <c:v>Guardian Media</c:v>
                </c:pt>
                <c:pt idx="19">
                  <c:v>First Citizens</c:v>
                </c:pt>
                <c:pt idx="20">
                  <c:v>WITCO</c:v>
                </c:pt>
                <c:pt idx="21">
                  <c:v>NFM</c:v>
                </c:pt>
                <c:pt idx="22">
                  <c:v>Unilever</c:v>
                </c:pt>
                <c:pt idx="23">
                  <c:v>JMMB</c:v>
                </c:pt>
                <c:pt idx="24">
                  <c:v>NEL</c:v>
                </c:pt>
                <c:pt idx="25">
                  <c:v>Scotiabank</c:v>
                </c:pt>
                <c:pt idx="26">
                  <c:v>Angostura</c:v>
                </c:pt>
              </c:strCache>
            </c:strRef>
          </c:cat>
          <c:val>
            <c:numRef>
              <c:f>'Percentage of Women'!$B$2:$B$28</c:f>
              <c:numCache>
                <c:formatCode>0%</c:formatCode>
                <c:ptCount val="2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8.3333333333333301E-2</c:v>
                </c:pt>
                <c:pt idx="8">
                  <c:v>0.14285714285714299</c:v>
                </c:pt>
                <c:pt idx="9">
                  <c:v>0.15384615384615399</c:v>
                </c:pt>
                <c:pt idx="10">
                  <c:v>0.16666666666666699</c:v>
                </c:pt>
                <c:pt idx="11">
                  <c:v>0.22222222222222199</c:v>
                </c:pt>
                <c:pt idx="12">
                  <c:v>0.25</c:v>
                </c:pt>
                <c:pt idx="13">
                  <c:v>0.27272727272727298</c:v>
                </c:pt>
                <c:pt idx="14">
                  <c:v>0.27272727272727298</c:v>
                </c:pt>
                <c:pt idx="15">
                  <c:v>0.3</c:v>
                </c:pt>
                <c:pt idx="16">
                  <c:v>0.33333333333333298</c:v>
                </c:pt>
                <c:pt idx="17">
                  <c:v>0.33333333333333298</c:v>
                </c:pt>
                <c:pt idx="18">
                  <c:v>0.36363636363636398</c:v>
                </c:pt>
                <c:pt idx="19">
                  <c:v>0.36363636363636398</c:v>
                </c:pt>
                <c:pt idx="20">
                  <c:v>0.375</c:v>
                </c:pt>
                <c:pt idx="21">
                  <c:v>0.375</c:v>
                </c:pt>
                <c:pt idx="22">
                  <c:v>0.42857142857142899</c:v>
                </c:pt>
                <c:pt idx="23">
                  <c:v>0.4375</c:v>
                </c:pt>
                <c:pt idx="24">
                  <c:v>0.44444444444444398</c:v>
                </c:pt>
                <c:pt idx="25">
                  <c:v>0.45454545454545398</c:v>
                </c:pt>
                <c:pt idx="26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8-BBC6-3444-AC58-702453C8947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2124488168"/>
        <c:axId val="2138354168"/>
      </c:barChart>
      <c:catAx>
        <c:axId val="21244881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8354168"/>
        <c:crosses val="autoZero"/>
        <c:auto val="1"/>
        <c:lblAlgn val="ctr"/>
        <c:lblOffset val="100"/>
        <c:noMultiLvlLbl val="0"/>
      </c:catAx>
      <c:valAx>
        <c:axId val="2138354168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44881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9882542-A09E-FA45-878F-D452ECBB8780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GB"/>
        </a:p>
      </dgm:t>
    </dgm:pt>
    <dgm:pt modelId="{EFE3195A-5744-CD46-9942-1B421F24EC73}">
      <dgm:prSet phldrT="[Text]"/>
      <dgm:spPr/>
      <dgm:t>
        <a:bodyPr/>
        <a:lstStyle/>
        <a:p>
          <a:pPr algn="just"/>
          <a:r>
            <a:rPr lang="en-GB" dirty="0">
              <a:latin typeface="Helvetica" pitchFamily="2" charset="0"/>
            </a:rPr>
            <a:t>Collaborate</a:t>
          </a:r>
        </a:p>
      </dgm:t>
    </dgm:pt>
    <dgm:pt modelId="{CCB3265B-6DE6-DD45-B905-320588A61A9C}" type="parTrans" cxnId="{7510DEA1-F232-6E43-8B17-87774A354972}">
      <dgm:prSet/>
      <dgm:spPr/>
      <dgm:t>
        <a:bodyPr/>
        <a:lstStyle/>
        <a:p>
          <a:endParaRPr lang="en-GB"/>
        </a:p>
      </dgm:t>
    </dgm:pt>
    <dgm:pt modelId="{98F1B596-E1D6-D34E-97AD-76CE2D571F77}" type="sibTrans" cxnId="{7510DEA1-F232-6E43-8B17-87774A354972}">
      <dgm:prSet/>
      <dgm:spPr/>
      <dgm:t>
        <a:bodyPr/>
        <a:lstStyle/>
        <a:p>
          <a:endParaRPr lang="en-GB"/>
        </a:p>
      </dgm:t>
    </dgm:pt>
    <dgm:pt modelId="{65808506-FD19-D441-B482-9F50944FCE39}">
      <dgm:prSet phldrT="[Text]"/>
      <dgm:spPr/>
      <dgm:t>
        <a:bodyPr/>
        <a:lstStyle/>
        <a:p>
          <a:pPr algn="just"/>
          <a:r>
            <a:rPr lang="en-GB" dirty="0">
              <a:latin typeface="Helvetica" pitchFamily="2" charset="0"/>
            </a:rPr>
            <a:t>Regulators to provide Guidance on the voluntary reporting of ESGs</a:t>
          </a:r>
        </a:p>
      </dgm:t>
    </dgm:pt>
    <dgm:pt modelId="{D573B8A7-72AD-CB42-BDC1-51DC00A149A6}" type="parTrans" cxnId="{7DB5C494-C20E-CF46-93BA-576B0D3971FC}">
      <dgm:prSet/>
      <dgm:spPr/>
      <dgm:t>
        <a:bodyPr/>
        <a:lstStyle/>
        <a:p>
          <a:endParaRPr lang="en-GB"/>
        </a:p>
      </dgm:t>
    </dgm:pt>
    <dgm:pt modelId="{130998CA-5ED9-754B-A867-5398BD3206DE}" type="sibTrans" cxnId="{7DB5C494-C20E-CF46-93BA-576B0D3971FC}">
      <dgm:prSet/>
      <dgm:spPr/>
      <dgm:t>
        <a:bodyPr/>
        <a:lstStyle/>
        <a:p>
          <a:endParaRPr lang="en-GB"/>
        </a:p>
      </dgm:t>
    </dgm:pt>
    <dgm:pt modelId="{06ADF2BA-F7E5-3C43-AFCE-76B8942FDCF3}">
      <dgm:prSet phldrT="[Text]"/>
      <dgm:spPr/>
      <dgm:t>
        <a:bodyPr/>
        <a:lstStyle/>
        <a:p>
          <a:pPr algn="just"/>
          <a:r>
            <a:rPr lang="en-GB" dirty="0">
              <a:latin typeface="Helvetica" pitchFamily="2" charset="0"/>
            </a:rPr>
            <a:t>Guide</a:t>
          </a:r>
        </a:p>
      </dgm:t>
    </dgm:pt>
    <dgm:pt modelId="{D27F7B79-2EEC-7745-B191-85270F3AF9FD}" type="parTrans" cxnId="{71B83558-088E-CE49-96B6-006B6AAB8AC4}">
      <dgm:prSet/>
      <dgm:spPr/>
      <dgm:t>
        <a:bodyPr/>
        <a:lstStyle/>
        <a:p>
          <a:endParaRPr lang="en-GB"/>
        </a:p>
      </dgm:t>
    </dgm:pt>
    <dgm:pt modelId="{69AAEF27-C7DA-0D46-9850-A68558350C77}" type="sibTrans" cxnId="{71B83558-088E-CE49-96B6-006B6AAB8AC4}">
      <dgm:prSet/>
      <dgm:spPr/>
      <dgm:t>
        <a:bodyPr/>
        <a:lstStyle/>
        <a:p>
          <a:endParaRPr lang="en-GB"/>
        </a:p>
      </dgm:t>
    </dgm:pt>
    <dgm:pt modelId="{B0CD9884-2ECF-904C-8718-4BA77F45B387}">
      <dgm:prSet phldrT="[Text]"/>
      <dgm:spPr/>
      <dgm:t>
        <a:bodyPr/>
        <a:lstStyle/>
        <a:p>
          <a:pPr algn="just"/>
          <a:r>
            <a:rPr lang="en-GB" dirty="0">
              <a:latin typeface="Helvetica" pitchFamily="2" charset="0"/>
            </a:rPr>
            <a:t>Companies in meeting international / TT Code expectations</a:t>
          </a:r>
        </a:p>
      </dgm:t>
    </dgm:pt>
    <dgm:pt modelId="{4DE0CFB3-FA1C-CC4D-8B02-BCED5CABBA04}" type="parTrans" cxnId="{CB0FCAF7-B8CD-8E48-9361-F26D12ECB0CC}">
      <dgm:prSet/>
      <dgm:spPr/>
      <dgm:t>
        <a:bodyPr/>
        <a:lstStyle/>
        <a:p>
          <a:endParaRPr lang="en-GB"/>
        </a:p>
      </dgm:t>
    </dgm:pt>
    <dgm:pt modelId="{51E693BD-DCEB-A143-80F0-3FFA3A63419E}" type="sibTrans" cxnId="{CB0FCAF7-B8CD-8E48-9361-F26D12ECB0CC}">
      <dgm:prSet/>
      <dgm:spPr/>
      <dgm:t>
        <a:bodyPr/>
        <a:lstStyle/>
        <a:p>
          <a:endParaRPr lang="en-GB"/>
        </a:p>
      </dgm:t>
    </dgm:pt>
    <dgm:pt modelId="{0C5F2799-4503-D746-8F6B-CB1DE9F007C9}">
      <dgm:prSet phldrT="[Text]"/>
      <dgm:spPr/>
      <dgm:t>
        <a:bodyPr/>
        <a:lstStyle/>
        <a:p>
          <a:pPr algn="just"/>
          <a:r>
            <a:rPr lang="en-GB" dirty="0">
              <a:latin typeface="Helvetica" pitchFamily="2" charset="0"/>
            </a:rPr>
            <a:t>CCGI to revise/update TT CG Code </a:t>
          </a:r>
        </a:p>
      </dgm:t>
    </dgm:pt>
    <dgm:pt modelId="{9D4DC360-0321-4349-820D-4DB136C5A198}" type="parTrans" cxnId="{927AF1AD-970C-C74A-9E44-D203744CC33C}">
      <dgm:prSet/>
      <dgm:spPr/>
      <dgm:t>
        <a:bodyPr/>
        <a:lstStyle/>
        <a:p>
          <a:endParaRPr lang="en-GB"/>
        </a:p>
      </dgm:t>
    </dgm:pt>
    <dgm:pt modelId="{C721ECAE-A91E-CF42-A1AF-58F070AF29BB}" type="sibTrans" cxnId="{927AF1AD-970C-C74A-9E44-D203744CC33C}">
      <dgm:prSet/>
      <dgm:spPr/>
      <dgm:t>
        <a:bodyPr/>
        <a:lstStyle/>
        <a:p>
          <a:endParaRPr lang="en-GB"/>
        </a:p>
      </dgm:t>
    </dgm:pt>
    <dgm:pt modelId="{D7EDAA2E-34F8-9344-97F8-75DA1857A7F5}" type="pres">
      <dgm:prSet presAssocID="{B9882542-A09E-FA45-878F-D452ECBB8780}" presName="linear" presStyleCnt="0">
        <dgm:presLayoutVars>
          <dgm:dir/>
          <dgm:animLvl val="lvl"/>
          <dgm:resizeHandles val="exact"/>
        </dgm:presLayoutVars>
      </dgm:prSet>
      <dgm:spPr/>
    </dgm:pt>
    <dgm:pt modelId="{965A8399-86A7-794B-833B-7A860639437E}" type="pres">
      <dgm:prSet presAssocID="{EFE3195A-5744-CD46-9942-1B421F24EC73}" presName="parentLin" presStyleCnt="0"/>
      <dgm:spPr/>
    </dgm:pt>
    <dgm:pt modelId="{B04CE8C7-65A4-C848-ADEE-B39D936F9427}" type="pres">
      <dgm:prSet presAssocID="{EFE3195A-5744-CD46-9942-1B421F24EC73}" presName="parentLeftMargin" presStyleLbl="node1" presStyleIdx="0" presStyleCnt="2"/>
      <dgm:spPr/>
    </dgm:pt>
    <dgm:pt modelId="{9C3FDA29-62ED-0B47-BEA1-75891168D578}" type="pres">
      <dgm:prSet presAssocID="{EFE3195A-5744-CD46-9942-1B421F24EC73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76FADDFB-86AF-084C-AE60-AD9FE1EA1DBA}" type="pres">
      <dgm:prSet presAssocID="{EFE3195A-5744-CD46-9942-1B421F24EC73}" presName="negativeSpace" presStyleCnt="0"/>
      <dgm:spPr/>
    </dgm:pt>
    <dgm:pt modelId="{590057BC-A817-7D4E-AFDB-A4941C5A0BC4}" type="pres">
      <dgm:prSet presAssocID="{EFE3195A-5744-CD46-9942-1B421F24EC73}" presName="childText" presStyleLbl="conFgAcc1" presStyleIdx="0" presStyleCnt="2">
        <dgm:presLayoutVars>
          <dgm:bulletEnabled val="1"/>
        </dgm:presLayoutVars>
      </dgm:prSet>
      <dgm:spPr/>
    </dgm:pt>
    <dgm:pt modelId="{DFA3456C-B7DF-324F-A80D-700805DEAD1C}" type="pres">
      <dgm:prSet presAssocID="{98F1B596-E1D6-D34E-97AD-76CE2D571F77}" presName="spaceBetweenRectangles" presStyleCnt="0"/>
      <dgm:spPr/>
    </dgm:pt>
    <dgm:pt modelId="{92F0C5DE-6C98-1640-9534-463CA5616EBC}" type="pres">
      <dgm:prSet presAssocID="{06ADF2BA-F7E5-3C43-AFCE-76B8942FDCF3}" presName="parentLin" presStyleCnt="0"/>
      <dgm:spPr/>
    </dgm:pt>
    <dgm:pt modelId="{FB1D2AA7-6445-E443-92A9-A41B8CDFBDEC}" type="pres">
      <dgm:prSet presAssocID="{06ADF2BA-F7E5-3C43-AFCE-76B8942FDCF3}" presName="parentLeftMargin" presStyleLbl="node1" presStyleIdx="0" presStyleCnt="2"/>
      <dgm:spPr/>
    </dgm:pt>
    <dgm:pt modelId="{8EA34F9D-1958-0947-9AFF-4CF45D4FFD4B}" type="pres">
      <dgm:prSet presAssocID="{06ADF2BA-F7E5-3C43-AFCE-76B8942FDCF3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555CC456-A6CD-624F-97BA-B13F50BBC887}" type="pres">
      <dgm:prSet presAssocID="{06ADF2BA-F7E5-3C43-AFCE-76B8942FDCF3}" presName="negativeSpace" presStyleCnt="0"/>
      <dgm:spPr/>
    </dgm:pt>
    <dgm:pt modelId="{7621B3F6-D84D-454A-BC8A-573CF2C70BB4}" type="pres">
      <dgm:prSet presAssocID="{06ADF2BA-F7E5-3C43-AFCE-76B8942FDCF3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71E82B10-915F-3149-9A0B-8FE15258F02C}" type="presOf" srcId="{B0CD9884-2ECF-904C-8718-4BA77F45B387}" destId="{7621B3F6-D84D-454A-BC8A-573CF2C70BB4}" srcOrd="0" destOrd="0" presId="urn:microsoft.com/office/officeart/2005/8/layout/list1"/>
    <dgm:cxn modelId="{36A77827-499E-CC4E-AEA1-ACF800C6588D}" type="presOf" srcId="{EFE3195A-5744-CD46-9942-1B421F24EC73}" destId="{B04CE8C7-65A4-C848-ADEE-B39D936F9427}" srcOrd="0" destOrd="0" presId="urn:microsoft.com/office/officeart/2005/8/layout/list1"/>
    <dgm:cxn modelId="{AC102339-77B3-1D4C-B71F-3F2CEFB1EC8F}" type="presOf" srcId="{06ADF2BA-F7E5-3C43-AFCE-76B8942FDCF3}" destId="{FB1D2AA7-6445-E443-92A9-A41B8CDFBDEC}" srcOrd="0" destOrd="0" presId="urn:microsoft.com/office/officeart/2005/8/layout/list1"/>
    <dgm:cxn modelId="{5B6CF450-A61F-974F-9D5F-4787795A830C}" type="presOf" srcId="{06ADF2BA-F7E5-3C43-AFCE-76B8942FDCF3}" destId="{8EA34F9D-1958-0947-9AFF-4CF45D4FFD4B}" srcOrd="1" destOrd="0" presId="urn:microsoft.com/office/officeart/2005/8/layout/list1"/>
    <dgm:cxn modelId="{71B83558-088E-CE49-96B6-006B6AAB8AC4}" srcId="{B9882542-A09E-FA45-878F-D452ECBB8780}" destId="{06ADF2BA-F7E5-3C43-AFCE-76B8942FDCF3}" srcOrd="1" destOrd="0" parTransId="{D27F7B79-2EEC-7745-B191-85270F3AF9FD}" sibTransId="{69AAEF27-C7DA-0D46-9850-A68558350C77}"/>
    <dgm:cxn modelId="{56E22092-64E9-7B43-AEDF-D6B12EA4C359}" type="presOf" srcId="{65808506-FD19-D441-B482-9F50944FCE39}" destId="{590057BC-A817-7D4E-AFDB-A4941C5A0BC4}" srcOrd="0" destOrd="0" presId="urn:microsoft.com/office/officeart/2005/8/layout/list1"/>
    <dgm:cxn modelId="{05ABB792-74E6-6746-8A76-985AC6FC90AF}" type="presOf" srcId="{EFE3195A-5744-CD46-9942-1B421F24EC73}" destId="{9C3FDA29-62ED-0B47-BEA1-75891168D578}" srcOrd="1" destOrd="0" presId="urn:microsoft.com/office/officeart/2005/8/layout/list1"/>
    <dgm:cxn modelId="{7DB5C494-C20E-CF46-93BA-576B0D3971FC}" srcId="{EFE3195A-5744-CD46-9942-1B421F24EC73}" destId="{65808506-FD19-D441-B482-9F50944FCE39}" srcOrd="0" destOrd="0" parTransId="{D573B8A7-72AD-CB42-BDC1-51DC00A149A6}" sibTransId="{130998CA-5ED9-754B-A867-5398BD3206DE}"/>
    <dgm:cxn modelId="{7510DEA1-F232-6E43-8B17-87774A354972}" srcId="{B9882542-A09E-FA45-878F-D452ECBB8780}" destId="{EFE3195A-5744-CD46-9942-1B421F24EC73}" srcOrd="0" destOrd="0" parTransId="{CCB3265B-6DE6-DD45-B905-320588A61A9C}" sibTransId="{98F1B596-E1D6-D34E-97AD-76CE2D571F77}"/>
    <dgm:cxn modelId="{782868A4-700B-3A46-AC4F-145D0B4CA919}" type="presOf" srcId="{0C5F2799-4503-D746-8F6B-CB1DE9F007C9}" destId="{590057BC-A817-7D4E-AFDB-A4941C5A0BC4}" srcOrd="0" destOrd="1" presId="urn:microsoft.com/office/officeart/2005/8/layout/list1"/>
    <dgm:cxn modelId="{927AF1AD-970C-C74A-9E44-D203744CC33C}" srcId="{EFE3195A-5744-CD46-9942-1B421F24EC73}" destId="{0C5F2799-4503-D746-8F6B-CB1DE9F007C9}" srcOrd="1" destOrd="0" parTransId="{9D4DC360-0321-4349-820D-4DB136C5A198}" sibTransId="{C721ECAE-A91E-CF42-A1AF-58F070AF29BB}"/>
    <dgm:cxn modelId="{C2AA58EF-11FB-2B47-A0EE-726B3F61A982}" type="presOf" srcId="{B9882542-A09E-FA45-878F-D452ECBB8780}" destId="{D7EDAA2E-34F8-9344-97F8-75DA1857A7F5}" srcOrd="0" destOrd="0" presId="urn:microsoft.com/office/officeart/2005/8/layout/list1"/>
    <dgm:cxn modelId="{CB0FCAF7-B8CD-8E48-9361-F26D12ECB0CC}" srcId="{06ADF2BA-F7E5-3C43-AFCE-76B8942FDCF3}" destId="{B0CD9884-2ECF-904C-8718-4BA77F45B387}" srcOrd="0" destOrd="0" parTransId="{4DE0CFB3-FA1C-CC4D-8B02-BCED5CABBA04}" sibTransId="{51E693BD-DCEB-A143-80F0-3FFA3A63419E}"/>
    <dgm:cxn modelId="{AD8120BE-339B-7845-B0C7-7E99611DB2E6}" type="presParOf" srcId="{D7EDAA2E-34F8-9344-97F8-75DA1857A7F5}" destId="{965A8399-86A7-794B-833B-7A860639437E}" srcOrd="0" destOrd="0" presId="urn:microsoft.com/office/officeart/2005/8/layout/list1"/>
    <dgm:cxn modelId="{03450496-239B-7941-8284-ED7AEE85E1C6}" type="presParOf" srcId="{965A8399-86A7-794B-833B-7A860639437E}" destId="{B04CE8C7-65A4-C848-ADEE-B39D936F9427}" srcOrd="0" destOrd="0" presId="urn:microsoft.com/office/officeart/2005/8/layout/list1"/>
    <dgm:cxn modelId="{1ECD6646-9970-3547-8B97-FDB84F35D72A}" type="presParOf" srcId="{965A8399-86A7-794B-833B-7A860639437E}" destId="{9C3FDA29-62ED-0B47-BEA1-75891168D578}" srcOrd="1" destOrd="0" presId="urn:microsoft.com/office/officeart/2005/8/layout/list1"/>
    <dgm:cxn modelId="{B2616C7B-3D30-B144-BBA0-7507F59048D5}" type="presParOf" srcId="{D7EDAA2E-34F8-9344-97F8-75DA1857A7F5}" destId="{76FADDFB-86AF-084C-AE60-AD9FE1EA1DBA}" srcOrd="1" destOrd="0" presId="urn:microsoft.com/office/officeart/2005/8/layout/list1"/>
    <dgm:cxn modelId="{E0858297-7265-C44C-A583-9D7B75FE354F}" type="presParOf" srcId="{D7EDAA2E-34F8-9344-97F8-75DA1857A7F5}" destId="{590057BC-A817-7D4E-AFDB-A4941C5A0BC4}" srcOrd="2" destOrd="0" presId="urn:microsoft.com/office/officeart/2005/8/layout/list1"/>
    <dgm:cxn modelId="{75729885-A674-C247-A601-41EDDC4BEA59}" type="presParOf" srcId="{D7EDAA2E-34F8-9344-97F8-75DA1857A7F5}" destId="{DFA3456C-B7DF-324F-A80D-700805DEAD1C}" srcOrd="3" destOrd="0" presId="urn:microsoft.com/office/officeart/2005/8/layout/list1"/>
    <dgm:cxn modelId="{F2F5A572-0D17-D24E-8F03-C718AFCB4F54}" type="presParOf" srcId="{D7EDAA2E-34F8-9344-97F8-75DA1857A7F5}" destId="{92F0C5DE-6C98-1640-9534-463CA5616EBC}" srcOrd="4" destOrd="0" presId="urn:microsoft.com/office/officeart/2005/8/layout/list1"/>
    <dgm:cxn modelId="{50AA8273-5D28-7C43-9ECD-A6B42C4EFA2C}" type="presParOf" srcId="{92F0C5DE-6C98-1640-9534-463CA5616EBC}" destId="{FB1D2AA7-6445-E443-92A9-A41B8CDFBDEC}" srcOrd="0" destOrd="0" presId="urn:microsoft.com/office/officeart/2005/8/layout/list1"/>
    <dgm:cxn modelId="{76051789-9611-E643-B293-5731885B2432}" type="presParOf" srcId="{92F0C5DE-6C98-1640-9534-463CA5616EBC}" destId="{8EA34F9D-1958-0947-9AFF-4CF45D4FFD4B}" srcOrd="1" destOrd="0" presId="urn:microsoft.com/office/officeart/2005/8/layout/list1"/>
    <dgm:cxn modelId="{77FE7FA3-78EC-5947-9F45-E326727E5BC9}" type="presParOf" srcId="{D7EDAA2E-34F8-9344-97F8-75DA1857A7F5}" destId="{555CC456-A6CD-624F-97BA-B13F50BBC887}" srcOrd="5" destOrd="0" presId="urn:microsoft.com/office/officeart/2005/8/layout/list1"/>
    <dgm:cxn modelId="{F9133A4F-7C5D-CB4C-B634-BBF646E2402E}" type="presParOf" srcId="{D7EDAA2E-34F8-9344-97F8-75DA1857A7F5}" destId="{7621B3F6-D84D-454A-BC8A-573CF2C70BB4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0057BC-A817-7D4E-AFDB-A4941C5A0BC4}">
      <dsp:nvSpPr>
        <dsp:cNvPr id="0" name=""/>
        <dsp:cNvSpPr/>
      </dsp:nvSpPr>
      <dsp:spPr>
        <a:xfrm>
          <a:off x="0" y="510795"/>
          <a:ext cx="6495626" cy="29783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4133" tIns="645668" rIns="504133" bIns="220472" numCol="1" spcCol="1270" anchor="t" anchorCtr="0">
          <a:noAutofit/>
        </a:bodyPr>
        <a:lstStyle/>
        <a:p>
          <a:pPr marL="285750" lvl="1" indent="-285750" algn="just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3100" kern="1200" dirty="0">
              <a:latin typeface="Helvetica" pitchFamily="2" charset="0"/>
            </a:rPr>
            <a:t>Regulators to provide Guidance on the voluntary reporting of ESGs</a:t>
          </a:r>
        </a:p>
        <a:p>
          <a:pPr marL="285750" lvl="1" indent="-285750" algn="just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3100" kern="1200" dirty="0">
              <a:latin typeface="Helvetica" pitchFamily="2" charset="0"/>
            </a:rPr>
            <a:t>CCGI to revise/update TT CG Code </a:t>
          </a:r>
        </a:p>
      </dsp:txBody>
      <dsp:txXfrm>
        <a:off x="0" y="510795"/>
        <a:ext cx="6495626" cy="2978325"/>
      </dsp:txXfrm>
    </dsp:sp>
    <dsp:sp modelId="{9C3FDA29-62ED-0B47-BEA1-75891168D578}">
      <dsp:nvSpPr>
        <dsp:cNvPr id="0" name=""/>
        <dsp:cNvSpPr/>
      </dsp:nvSpPr>
      <dsp:spPr>
        <a:xfrm>
          <a:off x="324781" y="53235"/>
          <a:ext cx="4546938" cy="9151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863" tIns="0" rIns="171863" bIns="0" numCol="1" spcCol="1270" anchor="ctr" anchorCtr="0">
          <a:noAutofit/>
        </a:bodyPr>
        <a:lstStyle/>
        <a:p>
          <a:pPr marL="0" lvl="0" indent="0" algn="just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100" kern="1200" dirty="0">
              <a:latin typeface="Helvetica" pitchFamily="2" charset="0"/>
            </a:rPr>
            <a:t>Collaborate</a:t>
          </a:r>
        </a:p>
      </dsp:txBody>
      <dsp:txXfrm>
        <a:off x="369453" y="97907"/>
        <a:ext cx="4457594" cy="825776"/>
      </dsp:txXfrm>
    </dsp:sp>
    <dsp:sp modelId="{7621B3F6-D84D-454A-BC8A-573CF2C70BB4}">
      <dsp:nvSpPr>
        <dsp:cNvPr id="0" name=""/>
        <dsp:cNvSpPr/>
      </dsp:nvSpPr>
      <dsp:spPr>
        <a:xfrm>
          <a:off x="0" y="4114081"/>
          <a:ext cx="6495626" cy="20994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4133" tIns="645668" rIns="504133" bIns="220472" numCol="1" spcCol="1270" anchor="t" anchorCtr="0">
          <a:noAutofit/>
        </a:bodyPr>
        <a:lstStyle/>
        <a:p>
          <a:pPr marL="285750" lvl="1" indent="-285750" algn="just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3100" kern="1200" dirty="0">
              <a:latin typeface="Helvetica" pitchFamily="2" charset="0"/>
            </a:rPr>
            <a:t>Companies in meeting international / TT Code expectations</a:t>
          </a:r>
        </a:p>
      </dsp:txBody>
      <dsp:txXfrm>
        <a:off x="0" y="4114081"/>
        <a:ext cx="6495626" cy="2099475"/>
      </dsp:txXfrm>
    </dsp:sp>
    <dsp:sp modelId="{8EA34F9D-1958-0947-9AFF-4CF45D4FFD4B}">
      <dsp:nvSpPr>
        <dsp:cNvPr id="0" name=""/>
        <dsp:cNvSpPr/>
      </dsp:nvSpPr>
      <dsp:spPr>
        <a:xfrm>
          <a:off x="324781" y="3656521"/>
          <a:ext cx="4546938" cy="915120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863" tIns="0" rIns="171863" bIns="0" numCol="1" spcCol="1270" anchor="ctr" anchorCtr="0">
          <a:noAutofit/>
        </a:bodyPr>
        <a:lstStyle/>
        <a:p>
          <a:pPr marL="0" lvl="0" indent="0" algn="just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100" kern="1200" dirty="0">
              <a:latin typeface="Helvetica" pitchFamily="2" charset="0"/>
            </a:rPr>
            <a:t>Guide</a:t>
          </a:r>
        </a:p>
      </dsp:txBody>
      <dsp:txXfrm>
        <a:off x="369453" y="3701193"/>
        <a:ext cx="4457594" cy="8257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5360" y="2272456"/>
            <a:ext cx="11054080" cy="156802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0721" y="4145280"/>
            <a:ext cx="9103361" cy="18694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965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930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0895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7860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482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1790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875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5720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A628-AD38-5E43-A9F0-394B3934A5D0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D5BDD-A74C-DF4B-BDCA-DFD727CCCC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754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A628-AD38-5E43-A9F0-394B3934A5D0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D5BDD-A74C-DF4B-BDCA-DFD727CCCC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277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289" y="4700695"/>
            <a:ext cx="11054080" cy="1452881"/>
          </a:xfrm>
        </p:spPr>
        <p:txBody>
          <a:bodyPr anchor="t"/>
          <a:lstStyle>
            <a:lvl1pPr algn="l">
              <a:defRPr sz="605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289" y="3100494"/>
            <a:ext cx="11054080" cy="1600200"/>
          </a:xfrm>
        </p:spPr>
        <p:txBody>
          <a:bodyPr anchor="b"/>
          <a:lstStyle>
            <a:lvl1pPr marL="0" indent="0">
              <a:buNone/>
              <a:defRPr sz="3029">
                <a:solidFill>
                  <a:schemeClr val="tx1">
                    <a:tint val="75000"/>
                  </a:schemeClr>
                </a:solidFill>
              </a:defRPr>
            </a:lvl1pPr>
            <a:lvl2pPr marL="696502" indent="0">
              <a:buNone/>
              <a:defRPr sz="2765">
                <a:solidFill>
                  <a:schemeClr val="tx1">
                    <a:tint val="75000"/>
                  </a:schemeClr>
                </a:solidFill>
              </a:defRPr>
            </a:lvl2pPr>
            <a:lvl3pPr marL="1393002" indent="0">
              <a:buNone/>
              <a:defRPr sz="2502">
                <a:solidFill>
                  <a:schemeClr val="tx1">
                    <a:tint val="75000"/>
                  </a:schemeClr>
                </a:solidFill>
              </a:defRPr>
            </a:lvl3pPr>
            <a:lvl4pPr marL="2089504" indent="0">
              <a:buNone/>
              <a:defRPr sz="2107">
                <a:solidFill>
                  <a:schemeClr val="tx1">
                    <a:tint val="75000"/>
                  </a:schemeClr>
                </a:solidFill>
              </a:defRPr>
            </a:lvl4pPr>
            <a:lvl5pPr marL="2786005" indent="0">
              <a:buNone/>
              <a:defRPr sz="2107">
                <a:solidFill>
                  <a:schemeClr val="tx1">
                    <a:tint val="75000"/>
                  </a:schemeClr>
                </a:solidFill>
              </a:defRPr>
            </a:lvl5pPr>
            <a:lvl6pPr marL="3482505" indent="0">
              <a:buNone/>
              <a:defRPr sz="2107">
                <a:solidFill>
                  <a:schemeClr val="tx1">
                    <a:tint val="75000"/>
                  </a:schemeClr>
                </a:solidFill>
              </a:defRPr>
            </a:lvl6pPr>
            <a:lvl7pPr marL="4179007" indent="0">
              <a:buNone/>
              <a:defRPr sz="2107">
                <a:solidFill>
                  <a:schemeClr val="tx1">
                    <a:tint val="75000"/>
                  </a:schemeClr>
                </a:solidFill>
              </a:defRPr>
            </a:lvl7pPr>
            <a:lvl8pPr marL="4875509" indent="0">
              <a:buNone/>
              <a:defRPr sz="2107">
                <a:solidFill>
                  <a:schemeClr val="tx1">
                    <a:tint val="75000"/>
                  </a:schemeClr>
                </a:solidFill>
              </a:defRPr>
            </a:lvl8pPr>
            <a:lvl9pPr marL="5572009" indent="0">
              <a:buNone/>
              <a:defRPr sz="210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A628-AD38-5E43-A9F0-394B3934A5D0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D5BDD-A74C-DF4B-BDCA-DFD727CCCC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805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240" y="1706880"/>
            <a:ext cx="5743786" cy="4827694"/>
          </a:xfrm>
        </p:spPr>
        <p:txBody>
          <a:bodyPr/>
          <a:lstStyle>
            <a:lvl1pPr>
              <a:defRPr sz="4214"/>
            </a:lvl1pPr>
            <a:lvl2pPr>
              <a:defRPr sz="3687"/>
            </a:lvl2pPr>
            <a:lvl3pPr>
              <a:defRPr sz="3029"/>
            </a:lvl3pPr>
            <a:lvl4pPr>
              <a:defRPr sz="2765"/>
            </a:lvl4pPr>
            <a:lvl5pPr>
              <a:defRPr sz="2765"/>
            </a:lvl5pPr>
            <a:lvl6pPr>
              <a:defRPr sz="2765"/>
            </a:lvl6pPr>
            <a:lvl7pPr>
              <a:defRPr sz="2765"/>
            </a:lvl7pPr>
            <a:lvl8pPr>
              <a:defRPr sz="2765"/>
            </a:lvl8pPr>
            <a:lvl9pPr>
              <a:defRPr sz="276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0774" y="1706880"/>
            <a:ext cx="5743786" cy="4827694"/>
          </a:xfrm>
        </p:spPr>
        <p:txBody>
          <a:bodyPr/>
          <a:lstStyle>
            <a:lvl1pPr>
              <a:defRPr sz="4214"/>
            </a:lvl1pPr>
            <a:lvl2pPr>
              <a:defRPr sz="3687"/>
            </a:lvl2pPr>
            <a:lvl3pPr>
              <a:defRPr sz="3029"/>
            </a:lvl3pPr>
            <a:lvl4pPr>
              <a:defRPr sz="2765"/>
            </a:lvl4pPr>
            <a:lvl5pPr>
              <a:defRPr sz="2765"/>
            </a:lvl5pPr>
            <a:lvl6pPr>
              <a:defRPr sz="2765"/>
            </a:lvl6pPr>
            <a:lvl7pPr>
              <a:defRPr sz="2765"/>
            </a:lvl7pPr>
            <a:lvl8pPr>
              <a:defRPr sz="2765"/>
            </a:lvl8pPr>
            <a:lvl9pPr>
              <a:defRPr sz="276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A628-AD38-5E43-A9F0-394B3934A5D0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D5BDD-A74C-DF4B-BDCA-DFD727CCCC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623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240" y="1637456"/>
            <a:ext cx="5746046" cy="682413"/>
          </a:xfrm>
        </p:spPr>
        <p:txBody>
          <a:bodyPr anchor="b"/>
          <a:lstStyle>
            <a:lvl1pPr marL="0" indent="0">
              <a:buNone/>
              <a:defRPr sz="3687" b="1"/>
            </a:lvl1pPr>
            <a:lvl2pPr marL="696502" indent="0">
              <a:buNone/>
              <a:defRPr sz="3029" b="1"/>
            </a:lvl2pPr>
            <a:lvl3pPr marL="1393002" indent="0">
              <a:buNone/>
              <a:defRPr sz="2765" b="1"/>
            </a:lvl3pPr>
            <a:lvl4pPr marL="2089504" indent="0">
              <a:buNone/>
              <a:defRPr sz="2502" b="1"/>
            </a:lvl4pPr>
            <a:lvl5pPr marL="2786005" indent="0">
              <a:buNone/>
              <a:defRPr sz="2502" b="1"/>
            </a:lvl5pPr>
            <a:lvl6pPr marL="3482505" indent="0">
              <a:buNone/>
              <a:defRPr sz="2502" b="1"/>
            </a:lvl6pPr>
            <a:lvl7pPr marL="4179007" indent="0">
              <a:buNone/>
              <a:defRPr sz="2502" b="1"/>
            </a:lvl7pPr>
            <a:lvl8pPr marL="4875509" indent="0">
              <a:buNone/>
              <a:defRPr sz="2502" b="1"/>
            </a:lvl8pPr>
            <a:lvl9pPr marL="5572009" indent="0">
              <a:buNone/>
              <a:defRPr sz="250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240" y="2319868"/>
            <a:ext cx="5746046" cy="4214707"/>
          </a:xfrm>
        </p:spPr>
        <p:txBody>
          <a:bodyPr/>
          <a:lstStyle>
            <a:lvl1pPr>
              <a:defRPr sz="3687"/>
            </a:lvl1pPr>
            <a:lvl2pPr>
              <a:defRPr sz="3029"/>
            </a:lvl2pPr>
            <a:lvl3pPr>
              <a:defRPr sz="2765"/>
            </a:lvl3pPr>
            <a:lvl4pPr>
              <a:defRPr sz="2502"/>
            </a:lvl4pPr>
            <a:lvl5pPr>
              <a:defRPr sz="2502"/>
            </a:lvl5pPr>
            <a:lvl6pPr>
              <a:defRPr sz="2502"/>
            </a:lvl6pPr>
            <a:lvl7pPr>
              <a:defRPr sz="2502"/>
            </a:lvl7pPr>
            <a:lvl8pPr>
              <a:defRPr sz="2502"/>
            </a:lvl8pPr>
            <a:lvl9pPr>
              <a:defRPr sz="250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6260" y="1637456"/>
            <a:ext cx="5748303" cy="682413"/>
          </a:xfrm>
        </p:spPr>
        <p:txBody>
          <a:bodyPr anchor="b"/>
          <a:lstStyle>
            <a:lvl1pPr marL="0" indent="0">
              <a:buNone/>
              <a:defRPr sz="3687" b="1"/>
            </a:lvl1pPr>
            <a:lvl2pPr marL="696502" indent="0">
              <a:buNone/>
              <a:defRPr sz="3029" b="1"/>
            </a:lvl2pPr>
            <a:lvl3pPr marL="1393002" indent="0">
              <a:buNone/>
              <a:defRPr sz="2765" b="1"/>
            </a:lvl3pPr>
            <a:lvl4pPr marL="2089504" indent="0">
              <a:buNone/>
              <a:defRPr sz="2502" b="1"/>
            </a:lvl4pPr>
            <a:lvl5pPr marL="2786005" indent="0">
              <a:buNone/>
              <a:defRPr sz="2502" b="1"/>
            </a:lvl5pPr>
            <a:lvl6pPr marL="3482505" indent="0">
              <a:buNone/>
              <a:defRPr sz="2502" b="1"/>
            </a:lvl6pPr>
            <a:lvl7pPr marL="4179007" indent="0">
              <a:buNone/>
              <a:defRPr sz="2502" b="1"/>
            </a:lvl7pPr>
            <a:lvl8pPr marL="4875509" indent="0">
              <a:buNone/>
              <a:defRPr sz="2502" b="1"/>
            </a:lvl8pPr>
            <a:lvl9pPr marL="5572009" indent="0">
              <a:buNone/>
              <a:defRPr sz="250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6260" y="2319868"/>
            <a:ext cx="5748303" cy="4214707"/>
          </a:xfrm>
        </p:spPr>
        <p:txBody>
          <a:bodyPr/>
          <a:lstStyle>
            <a:lvl1pPr>
              <a:defRPr sz="3687"/>
            </a:lvl1pPr>
            <a:lvl2pPr>
              <a:defRPr sz="3029"/>
            </a:lvl2pPr>
            <a:lvl3pPr>
              <a:defRPr sz="2765"/>
            </a:lvl3pPr>
            <a:lvl4pPr>
              <a:defRPr sz="2502"/>
            </a:lvl4pPr>
            <a:lvl5pPr>
              <a:defRPr sz="2502"/>
            </a:lvl5pPr>
            <a:lvl6pPr>
              <a:defRPr sz="2502"/>
            </a:lvl6pPr>
            <a:lvl7pPr>
              <a:defRPr sz="2502"/>
            </a:lvl7pPr>
            <a:lvl8pPr>
              <a:defRPr sz="2502"/>
            </a:lvl8pPr>
            <a:lvl9pPr>
              <a:defRPr sz="250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A628-AD38-5E43-A9F0-394B3934A5D0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D5BDD-A74C-DF4B-BDCA-DFD727CCCC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4778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A628-AD38-5E43-A9F0-394B3934A5D0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D5BDD-A74C-DF4B-BDCA-DFD727CCCC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96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A628-AD38-5E43-A9F0-394B3934A5D0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D5BDD-A74C-DF4B-BDCA-DFD727CCCC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67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242" y="291254"/>
            <a:ext cx="4278490" cy="1239520"/>
          </a:xfrm>
        </p:spPr>
        <p:txBody>
          <a:bodyPr anchor="b"/>
          <a:lstStyle>
            <a:lvl1pPr algn="l">
              <a:defRPr sz="3029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515" y="291254"/>
            <a:ext cx="7270045" cy="6243320"/>
          </a:xfrm>
        </p:spPr>
        <p:txBody>
          <a:bodyPr/>
          <a:lstStyle>
            <a:lvl1pPr>
              <a:defRPr sz="4872"/>
            </a:lvl1pPr>
            <a:lvl2pPr>
              <a:defRPr sz="4214"/>
            </a:lvl2pPr>
            <a:lvl3pPr>
              <a:defRPr sz="3687"/>
            </a:lvl3pPr>
            <a:lvl4pPr>
              <a:defRPr sz="3029"/>
            </a:lvl4pPr>
            <a:lvl5pPr>
              <a:defRPr sz="3029"/>
            </a:lvl5pPr>
            <a:lvl6pPr>
              <a:defRPr sz="3029"/>
            </a:lvl6pPr>
            <a:lvl7pPr>
              <a:defRPr sz="3029"/>
            </a:lvl7pPr>
            <a:lvl8pPr>
              <a:defRPr sz="3029"/>
            </a:lvl8pPr>
            <a:lvl9pPr>
              <a:defRPr sz="302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242" y="1530775"/>
            <a:ext cx="4278490" cy="5003800"/>
          </a:xfrm>
        </p:spPr>
        <p:txBody>
          <a:bodyPr/>
          <a:lstStyle>
            <a:lvl1pPr marL="0" indent="0">
              <a:buNone/>
              <a:defRPr sz="2107"/>
            </a:lvl1pPr>
            <a:lvl2pPr marL="696502" indent="0">
              <a:buNone/>
              <a:defRPr sz="1844"/>
            </a:lvl2pPr>
            <a:lvl3pPr marL="1393002" indent="0">
              <a:buNone/>
              <a:defRPr sz="1580"/>
            </a:lvl3pPr>
            <a:lvl4pPr marL="2089504" indent="0">
              <a:buNone/>
              <a:defRPr sz="1317"/>
            </a:lvl4pPr>
            <a:lvl5pPr marL="2786005" indent="0">
              <a:buNone/>
              <a:defRPr sz="1317"/>
            </a:lvl5pPr>
            <a:lvl6pPr marL="3482505" indent="0">
              <a:buNone/>
              <a:defRPr sz="1317"/>
            </a:lvl6pPr>
            <a:lvl7pPr marL="4179007" indent="0">
              <a:buNone/>
              <a:defRPr sz="1317"/>
            </a:lvl7pPr>
            <a:lvl8pPr marL="4875509" indent="0">
              <a:buNone/>
              <a:defRPr sz="1317"/>
            </a:lvl8pPr>
            <a:lvl9pPr marL="5572009" indent="0">
              <a:buNone/>
              <a:defRPr sz="131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A628-AD38-5E43-A9F0-394B3934A5D0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D5BDD-A74C-DF4B-BDCA-DFD727CCCC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733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032" y="5120641"/>
            <a:ext cx="7802880" cy="604521"/>
          </a:xfrm>
        </p:spPr>
        <p:txBody>
          <a:bodyPr anchor="b"/>
          <a:lstStyle>
            <a:lvl1pPr algn="l">
              <a:defRPr sz="3029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032" y="653627"/>
            <a:ext cx="7802880" cy="4389120"/>
          </a:xfrm>
        </p:spPr>
        <p:txBody>
          <a:bodyPr/>
          <a:lstStyle>
            <a:lvl1pPr marL="0" indent="0">
              <a:buNone/>
              <a:defRPr sz="4872"/>
            </a:lvl1pPr>
            <a:lvl2pPr marL="696502" indent="0">
              <a:buNone/>
              <a:defRPr sz="4214"/>
            </a:lvl2pPr>
            <a:lvl3pPr marL="1393002" indent="0">
              <a:buNone/>
              <a:defRPr sz="3687"/>
            </a:lvl3pPr>
            <a:lvl4pPr marL="2089504" indent="0">
              <a:buNone/>
              <a:defRPr sz="3029"/>
            </a:lvl4pPr>
            <a:lvl5pPr marL="2786005" indent="0">
              <a:buNone/>
              <a:defRPr sz="3029"/>
            </a:lvl5pPr>
            <a:lvl6pPr marL="3482505" indent="0">
              <a:buNone/>
              <a:defRPr sz="3029"/>
            </a:lvl6pPr>
            <a:lvl7pPr marL="4179007" indent="0">
              <a:buNone/>
              <a:defRPr sz="3029"/>
            </a:lvl7pPr>
            <a:lvl8pPr marL="4875509" indent="0">
              <a:buNone/>
              <a:defRPr sz="3029"/>
            </a:lvl8pPr>
            <a:lvl9pPr marL="5572009" indent="0">
              <a:buNone/>
              <a:defRPr sz="3029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032" y="5725162"/>
            <a:ext cx="7802880" cy="858519"/>
          </a:xfrm>
        </p:spPr>
        <p:txBody>
          <a:bodyPr/>
          <a:lstStyle>
            <a:lvl1pPr marL="0" indent="0">
              <a:buNone/>
              <a:defRPr sz="2107"/>
            </a:lvl1pPr>
            <a:lvl2pPr marL="696502" indent="0">
              <a:buNone/>
              <a:defRPr sz="1844"/>
            </a:lvl2pPr>
            <a:lvl3pPr marL="1393002" indent="0">
              <a:buNone/>
              <a:defRPr sz="1580"/>
            </a:lvl3pPr>
            <a:lvl4pPr marL="2089504" indent="0">
              <a:buNone/>
              <a:defRPr sz="1317"/>
            </a:lvl4pPr>
            <a:lvl5pPr marL="2786005" indent="0">
              <a:buNone/>
              <a:defRPr sz="1317"/>
            </a:lvl5pPr>
            <a:lvl6pPr marL="3482505" indent="0">
              <a:buNone/>
              <a:defRPr sz="1317"/>
            </a:lvl6pPr>
            <a:lvl7pPr marL="4179007" indent="0">
              <a:buNone/>
              <a:defRPr sz="1317"/>
            </a:lvl7pPr>
            <a:lvl8pPr marL="4875509" indent="0">
              <a:buNone/>
              <a:defRPr sz="1317"/>
            </a:lvl8pPr>
            <a:lvl9pPr marL="5572009" indent="0">
              <a:buNone/>
              <a:defRPr sz="131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A628-AD38-5E43-A9F0-394B3934A5D0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D5BDD-A74C-DF4B-BDCA-DFD727CCCC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488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A628-AD38-5E43-A9F0-394B3934A5D0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D5BDD-A74C-DF4B-BDCA-DFD727CCCC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080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479" y="292949"/>
            <a:ext cx="2926081" cy="624162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241" y="292949"/>
            <a:ext cx="8561493" cy="624162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A628-AD38-5E43-A9F0-394B3934A5D0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D5BDD-A74C-DF4B-BDCA-DFD727CCCC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38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0240" y="292947"/>
            <a:ext cx="11704320" cy="1219200"/>
          </a:xfrm>
          <a:prstGeom prst="rect">
            <a:avLst/>
          </a:prstGeom>
        </p:spPr>
        <p:txBody>
          <a:bodyPr vert="horz" lIns="105787" tIns="52893" rIns="105787" bIns="52893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240" y="1706880"/>
            <a:ext cx="11704320" cy="4827694"/>
          </a:xfrm>
          <a:prstGeom prst="rect">
            <a:avLst/>
          </a:prstGeom>
        </p:spPr>
        <p:txBody>
          <a:bodyPr vert="horz" lIns="105787" tIns="52893" rIns="105787" bIns="52893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0240" y="6780109"/>
            <a:ext cx="3034453" cy="389467"/>
          </a:xfrm>
          <a:prstGeom prst="rect">
            <a:avLst/>
          </a:prstGeom>
        </p:spPr>
        <p:txBody>
          <a:bodyPr vert="horz" lIns="105787" tIns="52893" rIns="105787" bIns="52893" rtlCol="0" anchor="ctr"/>
          <a:lstStyle>
            <a:lvl1pPr algn="l">
              <a:defRPr sz="18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F5A628-AD38-5E43-A9F0-394B3934A5D0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43308" y="6780109"/>
            <a:ext cx="4118187" cy="389467"/>
          </a:xfrm>
          <a:prstGeom prst="rect">
            <a:avLst/>
          </a:prstGeom>
        </p:spPr>
        <p:txBody>
          <a:bodyPr vert="horz" lIns="105787" tIns="52893" rIns="105787" bIns="52893" rtlCol="0" anchor="ctr"/>
          <a:lstStyle>
            <a:lvl1pPr algn="ctr">
              <a:defRPr sz="18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0107" y="6780109"/>
            <a:ext cx="3034453" cy="389467"/>
          </a:xfrm>
          <a:prstGeom prst="rect">
            <a:avLst/>
          </a:prstGeom>
        </p:spPr>
        <p:txBody>
          <a:bodyPr vert="horz" lIns="105787" tIns="52893" rIns="105787" bIns="52893" rtlCol="0" anchor="ctr"/>
          <a:lstStyle>
            <a:lvl1pPr algn="r">
              <a:defRPr sz="18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2D5BDD-A74C-DF4B-BDCA-DFD727CCCC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011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96502" rtl="0" eaLnBrk="1" latinLnBrk="0" hangingPunct="1">
        <a:spcBef>
          <a:spcPct val="0"/>
        </a:spcBef>
        <a:buNone/>
        <a:defRPr sz="671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22376" indent="-522376" algn="l" defTabSz="696502" rtl="0" eaLnBrk="1" latinLnBrk="0" hangingPunct="1">
        <a:spcBef>
          <a:spcPct val="20000"/>
        </a:spcBef>
        <a:buFont typeface="Arial"/>
        <a:buChar char="•"/>
        <a:defRPr sz="4872" kern="1200">
          <a:solidFill>
            <a:schemeClr val="tx1"/>
          </a:solidFill>
          <a:latin typeface="+mn-lt"/>
          <a:ea typeface="+mn-ea"/>
          <a:cs typeface="+mn-cs"/>
        </a:defRPr>
      </a:lvl1pPr>
      <a:lvl2pPr marL="1131815" indent="-435313" algn="l" defTabSz="696502" rtl="0" eaLnBrk="1" latinLnBrk="0" hangingPunct="1">
        <a:spcBef>
          <a:spcPct val="20000"/>
        </a:spcBef>
        <a:buFont typeface="Arial"/>
        <a:buChar char="–"/>
        <a:defRPr sz="4214" kern="1200">
          <a:solidFill>
            <a:schemeClr val="tx1"/>
          </a:solidFill>
          <a:latin typeface="+mn-lt"/>
          <a:ea typeface="+mn-ea"/>
          <a:cs typeface="+mn-cs"/>
        </a:defRPr>
      </a:lvl2pPr>
      <a:lvl3pPr marL="1741253" indent="-348250" algn="l" defTabSz="696502" rtl="0" eaLnBrk="1" latinLnBrk="0" hangingPunct="1">
        <a:spcBef>
          <a:spcPct val="20000"/>
        </a:spcBef>
        <a:buFont typeface="Arial"/>
        <a:buChar char="•"/>
        <a:defRPr sz="3687" kern="1200">
          <a:solidFill>
            <a:schemeClr val="tx1"/>
          </a:solidFill>
          <a:latin typeface="+mn-lt"/>
          <a:ea typeface="+mn-ea"/>
          <a:cs typeface="+mn-cs"/>
        </a:defRPr>
      </a:lvl3pPr>
      <a:lvl4pPr marL="2437754" indent="-348250" algn="l" defTabSz="696502" rtl="0" eaLnBrk="1" latinLnBrk="0" hangingPunct="1">
        <a:spcBef>
          <a:spcPct val="20000"/>
        </a:spcBef>
        <a:buFont typeface="Arial"/>
        <a:buChar char="–"/>
        <a:defRPr sz="3029" kern="1200">
          <a:solidFill>
            <a:schemeClr val="tx1"/>
          </a:solidFill>
          <a:latin typeface="+mn-lt"/>
          <a:ea typeface="+mn-ea"/>
          <a:cs typeface="+mn-cs"/>
        </a:defRPr>
      </a:lvl4pPr>
      <a:lvl5pPr marL="3134255" indent="-348250" algn="l" defTabSz="696502" rtl="0" eaLnBrk="1" latinLnBrk="0" hangingPunct="1">
        <a:spcBef>
          <a:spcPct val="20000"/>
        </a:spcBef>
        <a:buFont typeface="Arial"/>
        <a:buChar char="»"/>
        <a:defRPr sz="3029" kern="1200">
          <a:solidFill>
            <a:schemeClr val="tx1"/>
          </a:solidFill>
          <a:latin typeface="+mn-lt"/>
          <a:ea typeface="+mn-ea"/>
          <a:cs typeface="+mn-cs"/>
        </a:defRPr>
      </a:lvl5pPr>
      <a:lvl6pPr marL="3830757" indent="-348250" algn="l" defTabSz="696502" rtl="0" eaLnBrk="1" latinLnBrk="0" hangingPunct="1">
        <a:spcBef>
          <a:spcPct val="20000"/>
        </a:spcBef>
        <a:buFont typeface="Arial"/>
        <a:buChar char="•"/>
        <a:defRPr sz="3029" kern="1200">
          <a:solidFill>
            <a:schemeClr val="tx1"/>
          </a:solidFill>
          <a:latin typeface="+mn-lt"/>
          <a:ea typeface="+mn-ea"/>
          <a:cs typeface="+mn-cs"/>
        </a:defRPr>
      </a:lvl6pPr>
      <a:lvl7pPr marL="4527257" indent="-348250" algn="l" defTabSz="696502" rtl="0" eaLnBrk="1" latinLnBrk="0" hangingPunct="1">
        <a:spcBef>
          <a:spcPct val="20000"/>
        </a:spcBef>
        <a:buFont typeface="Arial"/>
        <a:buChar char="•"/>
        <a:defRPr sz="3029" kern="1200">
          <a:solidFill>
            <a:schemeClr val="tx1"/>
          </a:solidFill>
          <a:latin typeface="+mn-lt"/>
          <a:ea typeface="+mn-ea"/>
          <a:cs typeface="+mn-cs"/>
        </a:defRPr>
      </a:lvl7pPr>
      <a:lvl8pPr marL="5223759" indent="-348250" algn="l" defTabSz="696502" rtl="0" eaLnBrk="1" latinLnBrk="0" hangingPunct="1">
        <a:spcBef>
          <a:spcPct val="20000"/>
        </a:spcBef>
        <a:buFont typeface="Arial"/>
        <a:buChar char="•"/>
        <a:defRPr sz="3029" kern="1200">
          <a:solidFill>
            <a:schemeClr val="tx1"/>
          </a:solidFill>
          <a:latin typeface="+mn-lt"/>
          <a:ea typeface="+mn-ea"/>
          <a:cs typeface="+mn-cs"/>
        </a:defRPr>
      </a:lvl8pPr>
      <a:lvl9pPr marL="5920260" indent="-348250" algn="l" defTabSz="696502" rtl="0" eaLnBrk="1" latinLnBrk="0" hangingPunct="1">
        <a:spcBef>
          <a:spcPct val="20000"/>
        </a:spcBef>
        <a:buFont typeface="Arial"/>
        <a:buChar char="•"/>
        <a:defRPr sz="302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96502" rtl="0" eaLnBrk="1" latinLnBrk="0" hangingPunct="1">
        <a:defRPr sz="2765" kern="1200">
          <a:solidFill>
            <a:schemeClr val="tx1"/>
          </a:solidFill>
          <a:latin typeface="+mn-lt"/>
          <a:ea typeface="+mn-ea"/>
          <a:cs typeface="+mn-cs"/>
        </a:defRPr>
      </a:lvl1pPr>
      <a:lvl2pPr marL="696502" algn="l" defTabSz="696502" rtl="0" eaLnBrk="1" latinLnBrk="0" hangingPunct="1">
        <a:defRPr sz="2765" kern="1200">
          <a:solidFill>
            <a:schemeClr val="tx1"/>
          </a:solidFill>
          <a:latin typeface="+mn-lt"/>
          <a:ea typeface="+mn-ea"/>
          <a:cs typeface="+mn-cs"/>
        </a:defRPr>
      </a:lvl2pPr>
      <a:lvl3pPr marL="1393002" algn="l" defTabSz="696502" rtl="0" eaLnBrk="1" latinLnBrk="0" hangingPunct="1">
        <a:defRPr sz="2765" kern="1200">
          <a:solidFill>
            <a:schemeClr val="tx1"/>
          </a:solidFill>
          <a:latin typeface="+mn-lt"/>
          <a:ea typeface="+mn-ea"/>
          <a:cs typeface="+mn-cs"/>
        </a:defRPr>
      </a:lvl3pPr>
      <a:lvl4pPr marL="2089504" algn="l" defTabSz="696502" rtl="0" eaLnBrk="1" latinLnBrk="0" hangingPunct="1">
        <a:defRPr sz="2765" kern="1200">
          <a:solidFill>
            <a:schemeClr val="tx1"/>
          </a:solidFill>
          <a:latin typeface="+mn-lt"/>
          <a:ea typeface="+mn-ea"/>
          <a:cs typeface="+mn-cs"/>
        </a:defRPr>
      </a:lvl4pPr>
      <a:lvl5pPr marL="2786005" algn="l" defTabSz="696502" rtl="0" eaLnBrk="1" latinLnBrk="0" hangingPunct="1">
        <a:defRPr sz="2765" kern="1200">
          <a:solidFill>
            <a:schemeClr val="tx1"/>
          </a:solidFill>
          <a:latin typeface="+mn-lt"/>
          <a:ea typeface="+mn-ea"/>
          <a:cs typeface="+mn-cs"/>
        </a:defRPr>
      </a:lvl5pPr>
      <a:lvl6pPr marL="3482505" algn="l" defTabSz="696502" rtl="0" eaLnBrk="1" latinLnBrk="0" hangingPunct="1">
        <a:defRPr sz="2765" kern="1200">
          <a:solidFill>
            <a:schemeClr val="tx1"/>
          </a:solidFill>
          <a:latin typeface="+mn-lt"/>
          <a:ea typeface="+mn-ea"/>
          <a:cs typeface="+mn-cs"/>
        </a:defRPr>
      </a:lvl6pPr>
      <a:lvl7pPr marL="4179007" algn="l" defTabSz="696502" rtl="0" eaLnBrk="1" latinLnBrk="0" hangingPunct="1">
        <a:defRPr sz="2765" kern="1200">
          <a:solidFill>
            <a:schemeClr val="tx1"/>
          </a:solidFill>
          <a:latin typeface="+mn-lt"/>
          <a:ea typeface="+mn-ea"/>
          <a:cs typeface="+mn-cs"/>
        </a:defRPr>
      </a:lvl7pPr>
      <a:lvl8pPr marL="4875509" algn="l" defTabSz="696502" rtl="0" eaLnBrk="1" latinLnBrk="0" hangingPunct="1">
        <a:defRPr sz="2765" kern="1200">
          <a:solidFill>
            <a:schemeClr val="tx1"/>
          </a:solidFill>
          <a:latin typeface="+mn-lt"/>
          <a:ea typeface="+mn-ea"/>
          <a:cs typeface="+mn-cs"/>
        </a:defRPr>
      </a:lvl8pPr>
      <a:lvl9pPr marL="5572009" algn="l" defTabSz="696502" rtl="0" eaLnBrk="1" latinLnBrk="0" hangingPunct="1">
        <a:defRPr sz="276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AA5EF4-4A0D-40CB-9D6B-DF05302106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224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owerPointPres_Template-2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444" y="232757"/>
            <a:ext cx="12492403" cy="686631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32595" y="1244894"/>
            <a:ext cx="11916761" cy="879326"/>
          </a:xfrm>
          <a:prstGeom prst="rect">
            <a:avLst/>
          </a:prstGeom>
          <a:noFill/>
        </p:spPr>
        <p:txBody>
          <a:bodyPr wrap="square" lIns="139304" tIns="69651" rIns="139304" bIns="69651" rtlCol="0">
            <a:spAutoFit/>
          </a:bodyPr>
          <a:lstStyle/>
          <a:p>
            <a:pPr algn="ctr"/>
            <a:r>
              <a:rPr lang="en-US" sz="4800" dirty="0">
                <a:solidFill>
                  <a:schemeClr val="bg2">
                    <a:lumMod val="50000"/>
                  </a:schemeClr>
                </a:solidFill>
                <a:latin typeface="Helvetica"/>
                <a:cs typeface="Helvetica"/>
              </a:rPr>
              <a:t>ESG Disclosure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D21346-C3A3-4B4F-BA80-F30129E47365}"/>
              </a:ext>
            </a:extLst>
          </p:cNvPr>
          <p:cNvSpPr/>
          <p:nvPr/>
        </p:nvSpPr>
        <p:spPr>
          <a:xfrm>
            <a:off x="1606203" y="2761750"/>
            <a:ext cx="97923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latin typeface="Helvetica"/>
                <a:cs typeface="Helvetica"/>
              </a:rPr>
              <a:t>Among Listed Companies in Trinidad &amp; Tobago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113900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3CC3C-0918-E948-82CD-AAE0A6311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  <a:t>Importance of ESGs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4D6BA5-1039-CD40-9A71-90DCA42E65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Helvetica" pitchFamily="2" charset="0"/>
              </a:rPr>
              <a:t>Environmental</a:t>
            </a:r>
          </a:p>
          <a:p>
            <a:r>
              <a:rPr lang="en-US" sz="2400" dirty="0">
                <a:latin typeface="Helvetica" pitchFamily="2" charset="0"/>
              </a:rPr>
              <a:t>Social </a:t>
            </a:r>
          </a:p>
          <a:p>
            <a:r>
              <a:rPr lang="en-US" sz="2400" dirty="0">
                <a:latin typeface="Helvetica" pitchFamily="2" charset="0"/>
              </a:rPr>
              <a:t>Governance</a:t>
            </a:r>
          </a:p>
          <a:p>
            <a:endParaRPr lang="en-US" sz="2400" dirty="0">
              <a:latin typeface="Helvetica" pitchFamily="2" charset="0"/>
            </a:endParaRPr>
          </a:p>
          <a:p>
            <a:r>
              <a:rPr lang="en-US" sz="2400">
                <a:latin typeface="Helvetica" pitchFamily="2" charset="0"/>
              </a:rPr>
              <a:t>WHY?</a:t>
            </a:r>
            <a:endParaRPr lang="en-US" sz="2400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23684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owerPointPres_Template-2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443" y="0"/>
            <a:ext cx="12492403" cy="686631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107470" y="900992"/>
            <a:ext cx="10988350" cy="879326"/>
          </a:xfrm>
          <a:prstGeom prst="rect">
            <a:avLst/>
          </a:prstGeom>
          <a:noFill/>
        </p:spPr>
        <p:txBody>
          <a:bodyPr wrap="square" lIns="139304" tIns="69651" rIns="139304" bIns="69651" rtlCol="0">
            <a:spAutoFit/>
          </a:bodyPr>
          <a:lstStyle/>
          <a:p>
            <a:pPr algn="ctr"/>
            <a:r>
              <a:rPr lang="en-US" sz="4800">
                <a:solidFill>
                  <a:schemeClr val="bg2">
                    <a:lumMod val="50000"/>
                  </a:schemeClr>
                </a:solidFill>
                <a:latin typeface="Helvetica"/>
                <a:cs typeface="Helvetica"/>
              </a:rPr>
              <a:t>Objectives of the Study</a:t>
            </a:r>
            <a:endParaRPr lang="en-US" sz="4800" dirty="0">
              <a:solidFill>
                <a:schemeClr val="bg2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D21346-C3A3-4B4F-BA80-F30129E47365}"/>
              </a:ext>
            </a:extLst>
          </p:cNvPr>
          <p:cNvSpPr/>
          <p:nvPr/>
        </p:nvSpPr>
        <p:spPr>
          <a:xfrm>
            <a:off x="1606203" y="2761750"/>
            <a:ext cx="97923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sz="32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3A6AE8E-3A08-4A4A-B3A4-820D2D581C13}"/>
              </a:ext>
            </a:extLst>
          </p:cNvPr>
          <p:cNvSpPr/>
          <p:nvPr/>
        </p:nvSpPr>
        <p:spPr>
          <a:xfrm>
            <a:off x="940677" y="2099154"/>
            <a:ext cx="11321934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en-US" sz="2400" dirty="0">
                <a:latin typeface="Helvetica" pitchFamily="2" charset="0"/>
              </a:rPr>
              <a:t>To improve disclosure/reporting on environmental, social and governance issues (ESGs)</a:t>
            </a:r>
          </a:p>
          <a:p>
            <a:pPr marL="457200" indent="-457200" algn="just">
              <a:buFont typeface="+mj-lt"/>
              <a:buAutoNum type="arabicPeriod"/>
            </a:pPr>
            <a:endParaRPr lang="en-US" sz="2400" dirty="0">
              <a:latin typeface="Helvetica" pitchFamily="2" charset="0"/>
            </a:endParaRPr>
          </a:p>
          <a:p>
            <a:pPr marL="457200" indent="-457200" algn="just">
              <a:buFont typeface="+mj-lt"/>
              <a:buAutoNum type="arabicPeriod"/>
            </a:pPr>
            <a:endParaRPr lang="en-US" sz="2400" dirty="0">
              <a:latin typeface="Helvetica" pitchFamily="2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n-US" sz="2400" dirty="0">
                <a:latin typeface="Helvetica" pitchFamily="2" charset="0"/>
              </a:rPr>
              <a:t>To assess the extent of compliance with the T&amp;T Corporate Governance Code</a:t>
            </a:r>
          </a:p>
          <a:p>
            <a:pPr marL="514350" indent="-514350" algn="just">
              <a:buFont typeface="+mj-lt"/>
              <a:buAutoNum type="arabicPeriod"/>
            </a:pPr>
            <a:endParaRPr lang="en-US" sz="2400" dirty="0">
              <a:latin typeface="Helvetica" pitchFamily="2" charset="0"/>
            </a:endParaRPr>
          </a:p>
          <a:p>
            <a:pPr marL="514350" indent="-514350" algn="just">
              <a:buFont typeface="+mj-lt"/>
              <a:buAutoNum type="arabicPeriod"/>
            </a:pPr>
            <a:endParaRPr lang="en-US" sz="2400" dirty="0">
              <a:latin typeface="Helvetica" pitchFamily="2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n-US" sz="2400" dirty="0">
                <a:latin typeface="Helvetica" pitchFamily="2" charset="0"/>
              </a:rPr>
              <a:t>To promote disclosure practices to meet international trends and expectations</a:t>
            </a:r>
          </a:p>
          <a:p>
            <a:pPr marL="514350" indent="-514350" algn="just">
              <a:buFont typeface="+mj-lt"/>
              <a:buAutoNum type="arabicPeriod"/>
            </a:pPr>
            <a:endParaRPr lang="en-US" sz="2400" dirty="0">
              <a:latin typeface="Helvetica" pitchFamily="2" charset="0"/>
            </a:endParaRPr>
          </a:p>
          <a:p>
            <a:pPr marL="514350" indent="-514350" algn="just">
              <a:buFont typeface="+mj-lt"/>
              <a:buAutoNum type="arabicPeriod"/>
            </a:pPr>
            <a:endParaRPr lang="en-US" sz="2400" dirty="0">
              <a:latin typeface="Helvetica" pitchFamily="2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n-US" sz="2400" dirty="0">
                <a:latin typeface="Helvetica" pitchFamily="2" charset="0"/>
              </a:rPr>
              <a:t>To enhance investor and shareholder confidence in general</a:t>
            </a:r>
          </a:p>
          <a:p>
            <a:pPr algn="just"/>
            <a:endParaRPr lang="en-US" sz="3200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050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owerPointPres_Template-2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443" y="0"/>
            <a:ext cx="12492403" cy="686631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107470" y="900992"/>
            <a:ext cx="10988350" cy="879326"/>
          </a:xfrm>
          <a:prstGeom prst="rect">
            <a:avLst/>
          </a:prstGeom>
          <a:noFill/>
        </p:spPr>
        <p:txBody>
          <a:bodyPr wrap="square" lIns="139304" tIns="69651" rIns="139304" bIns="69651" rtlCol="0">
            <a:spAutoFit/>
          </a:bodyPr>
          <a:lstStyle/>
          <a:p>
            <a:pPr algn="ctr"/>
            <a:r>
              <a:rPr lang="en-US" sz="4800" dirty="0">
                <a:solidFill>
                  <a:schemeClr val="bg2">
                    <a:lumMod val="50000"/>
                  </a:schemeClr>
                </a:solidFill>
                <a:latin typeface="Helvetica"/>
                <a:cs typeface="Helvetica"/>
              </a:rPr>
              <a:t>Evaluation Method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D21346-C3A3-4B4F-BA80-F30129E47365}"/>
              </a:ext>
            </a:extLst>
          </p:cNvPr>
          <p:cNvSpPr/>
          <p:nvPr/>
        </p:nvSpPr>
        <p:spPr>
          <a:xfrm>
            <a:off x="1606203" y="2761750"/>
            <a:ext cx="97923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sz="32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A9452C-E425-E847-AFE8-6D3014CFEA60}"/>
              </a:ext>
            </a:extLst>
          </p:cNvPr>
          <p:cNvSpPr/>
          <p:nvPr/>
        </p:nvSpPr>
        <p:spPr>
          <a:xfrm>
            <a:off x="522236" y="1780318"/>
            <a:ext cx="1157358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Helvetica" pitchFamily="2" charset="0"/>
              </a:rPr>
              <a:t>Annual Report as Source document to:</a:t>
            </a:r>
          </a:p>
          <a:p>
            <a:pPr algn="just"/>
            <a:endParaRPr lang="en-US" sz="2400" dirty="0">
              <a:latin typeface="Helvetica" pitchFamily="2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Helvetica" pitchFamily="2" charset="0"/>
              </a:rPr>
              <a:t>Assess each company against 27 internationally recognized disclosure factors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>
              <a:latin typeface="Helvetica" pitchFamily="2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Helvetica" pitchFamily="2" charset="0"/>
              </a:rPr>
              <a:t>Assess each company against the T&amp;T Corporate Governance Code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>
              <a:latin typeface="Helvetica" pitchFamily="2" charset="0"/>
            </a:endParaRPr>
          </a:p>
          <a:p>
            <a:pPr algn="just"/>
            <a:endParaRPr lang="en-US" sz="2400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72302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9A738-4A5C-3546-B38B-D42A97113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3161" y="282787"/>
            <a:ext cx="11216640" cy="662094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  <a:t>27 International Variables 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D9E517E-3557-B744-883B-F58144A793F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2116652"/>
              </p:ext>
            </p:extLst>
          </p:nvPr>
        </p:nvGraphicFramePr>
        <p:xfrm>
          <a:off x="375921" y="1396538"/>
          <a:ext cx="12259424" cy="5635875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3064856">
                  <a:extLst>
                    <a:ext uri="{9D8B030D-6E8A-4147-A177-3AD203B41FA5}">
                      <a16:colId xmlns:a16="http://schemas.microsoft.com/office/drawing/2014/main" val="44744681"/>
                    </a:ext>
                  </a:extLst>
                </a:gridCol>
                <a:gridCol w="3064856">
                  <a:extLst>
                    <a:ext uri="{9D8B030D-6E8A-4147-A177-3AD203B41FA5}">
                      <a16:colId xmlns:a16="http://schemas.microsoft.com/office/drawing/2014/main" val="1267718404"/>
                    </a:ext>
                  </a:extLst>
                </a:gridCol>
                <a:gridCol w="3064856">
                  <a:extLst>
                    <a:ext uri="{9D8B030D-6E8A-4147-A177-3AD203B41FA5}">
                      <a16:colId xmlns:a16="http://schemas.microsoft.com/office/drawing/2014/main" val="839103909"/>
                    </a:ext>
                  </a:extLst>
                </a:gridCol>
                <a:gridCol w="3064856">
                  <a:extLst>
                    <a:ext uri="{9D8B030D-6E8A-4147-A177-3AD203B41FA5}">
                      <a16:colId xmlns:a16="http://schemas.microsoft.com/office/drawing/2014/main" val="2381981560"/>
                    </a:ext>
                  </a:extLst>
                </a:gridCol>
              </a:tblGrid>
              <a:tr h="931325">
                <a:tc>
                  <a:txBody>
                    <a:bodyPr/>
                    <a:lstStyle/>
                    <a:p>
                      <a:r>
                        <a:rPr lang="en-US" sz="1800" b="0" dirty="0">
                          <a:latin typeface="Helvetica" pitchFamily="2" charset="0"/>
                        </a:rPr>
                        <a:t>CEO-Chair Split</a:t>
                      </a:r>
                    </a:p>
                  </a:txBody>
                  <a:tcPr marL="97536" marR="97536" marT="48768" marB="48768"/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latin typeface="Helvetica" pitchFamily="2" charset="0"/>
                        </a:rPr>
                        <a:t>Number of Board &amp; Committee Meetings</a:t>
                      </a:r>
                    </a:p>
                  </a:txBody>
                  <a:tcPr marL="97536" marR="97536" marT="48768" marB="48768"/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latin typeface="Helvetica" pitchFamily="2" charset="0"/>
                        </a:rPr>
                        <a:t>Audit Committee Independence</a:t>
                      </a:r>
                    </a:p>
                  </a:txBody>
                  <a:tcPr marL="97536" marR="97536" marT="48768" marB="48768"/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latin typeface="Helvetica" pitchFamily="2" charset="0"/>
                        </a:rPr>
                        <a:t>Audit Committee Report</a:t>
                      </a:r>
                    </a:p>
                  </a:txBody>
                  <a:tcPr marL="97536" marR="97536" marT="48768" marB="48768"/>
                </a:tc>
                <a:extLst>
                  <a:ext uri="{0D108BD9-81ED-4DB2-BD59-A6C34878D82A}">
                    <a16:rowId xmlns:a16="http://schemas.microsoft.com/office/drawing/2014/main" val="1909918532"/>
                  </a:ext>
                </a:extLst>
              </a:tr>
              <a:tr h="931325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Helvetica" pitchFamily="2" charset="0"/>
                        </a:rPr>
                        <a:t>Frequency of Re-election</a:t>
                      </a:r>
                    </a:p>
                  </a:txBody>
                  <a:tcPr marL="97536" marR="97536" marT="48768" marB="4876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Helvetica" pitchFamily="2" charset="0"/>
                        </a:rPr>
                        <a:t>Independence Disclosure</a:t>
                      </a:r>
                    </a:p>
                  </a:txBody>
                  <a:tcPr marL="97536" marR="97536" marT="48768" marB="4876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Helvetica" pitchFamily="2" charset="0"/>
                        </a:rPr>
                        <a:t>HR Committee Independence</a:t>
                      </a:r>
                    </a:p>
                  </a:txBody>
                  <a:tcPr marL="97536" marR="97536" marT="48768" marB="4876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Helvetica" pitchFamily="2" charset="0"/>
                        </a:rPr>
                        <a:t>Governance Committee Report</a:t>
                      </a:r>
                    </a:p>
                  </a:txBody>
                  <a:tcPr marL="97536" marR="97536" marT="48768" marB="48768"/>
                </a:tc>
                <a:extLst>
                  <a:ext uri="{0D108BD9-81ED-4DB2-BD59-A6C34878D82A}">
                    <a16:rowId xmlns:a16="http://schemas.microsoft.com/office/drawing/2014/main" val="2464330488"/>
                  </a:ext>
                </a:extLst>
              </a:tr>
              <a:tr h="931325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Helvetica" pitchFamily="2" charset="0"/>
                        </a:rPr>
                        <a:t>Attendance</a:t>
                      </a:r>
                    </a:p>
                  </a:txBody>
                  <a:tcPr marL="97536" marR="97536" marT="48768" marB="4876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Helvetica" pitchFamily="2" charset="0"/>
                        </a:rPr>
                        <a:t>Board Independence</a:t>
                      </a:r>
                    </a:p>
                  </a:txBody>
                  <a:tcPr marL="97536" marR="97536" marT="48768" marB="4876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Helvetica" pitchFamily="2" charset="0"/>
                        </a:rPr>
                        <a:t>Nominating Committee Independence</a:t>
                      </a:r>
                    </a:p>
                  </a:txBody>
                  <a:tcPr marL="97536" marR="97536" marT="48768" marB="4876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Helvetica" pitchFamily="2" charset="0"/>
                        </a:rPr>
                        <a:t>Compensation Committee Report</a:t>
                      </a:r>
                    </a:p>
                  </a:txBody>
                  <a:tcPr marL="97536" marR="97536" marT="48768" marB="48768"/>
                </a:tc>
                <a:extLst>
                  <a:ext uri="{0D108BD9-81ED-4DB2-BD59-A6C34878D82A}">
                    <a16:rowId xmlns:a16="http://schemas.microsoft.com/office/drawing/2014/main" val="169663941"/>
                  </a:ext>
                </a:extLst>
              </a:tr>
              <a:tr h="710475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Helvetica" pitchFamily="2" charset="0"/>
                        </a:rPr>
                        <a:t>Director Bios</a:t>
                      </a:r>
                    </a:p>
                  </a:txBody>
                  <a:tcPr marL="97536" marR="97536" marT="48768" marB="4876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Helvetica" pitchFamily="2" charset="0"/>
                        </a:rPr>
                        <a:t>Formal Director Training</a:t>
                      </a:r>
                    </a:p>
                  </a:txBody>
                  <a:tcPr marL="97536" marR="97536" marT="48768" marB="4876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Helvetica" pitchFamily="2" charset="0"/>
                        </a:rPr>
                        <a:t>Director Shareholdings</a:t>
                      </a:r>
                    </a:p>
                  </a:txBody>
                  <a:tcPr marL="97536" marR="97536" marT="48768" marB="4876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Helvetica" pitchFamily="2" charset="0"/>
                        </a:rPr>
                        <a:t>Nominating Committee Report</a:t>
                      </a:r>
                    </a:p>
                  </a:txBody>
                  <a:tcPr marL="97536" marR="97536" marT="48768" marB="48768"/>
                </a:tc>
                <a:extLst>
                  <a:ext uri="{0D108BD9-81ED-4DB2-BD59-A6C34878D82A}">
                    <a16:rowId xmlns:a16="http://schemas.microsoft.com/office/drawing/2014/main" val="667610712"/>
                  </a:ext>
                </a:extLst>
              </a:tr>
              <a:tr h="931325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Helvetica" pitchFamily="2" charset="0"/>
                        </a:rPr>
                        <a:t>Skills Matrix</a:t>
                      </a:r>
                    </a:p>
                  </a:txBody>
                  <a:tcPr marL="97536" marR="97536" marT="48768" marB="4876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Helvetica" pitchFamily="2" charset="0"/>
                        </a:rPr>
                        <a:t>Board Evaluations</a:t>
                      </a:r>
                    </a:p>
                  </a:txBody>
                  <a:tcPr marL="97536" marR="97536" marT="48768" marB="4876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Helvetica" pitchFamily="2" charset="0"/>
                        </a:rPr>
                        <a:t>Director Restricted Shares &amp; Options</a:t>
                      </a:r>
                    </a:p>
                  </a:txBody>
                  <a:tcPr marL="97536" marR="97536" marT="48768" marB="4876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Helvetica" pitchFamily="2" charset="0"/>
                        </a:rPr>
                        <a:t>Executive Compensation Disclosed</a:t>
                      </a:r>
                    </a:p>
                  </a:txBody>
                  <a:tcPr marL="97536" marR="97536" marT="48768" marB="48768"/>
                </a:tc>
                <a:extLst>
                  <a:ext uri="{0D108BD9-81ED-4DB2-BD59-A6C34878D82A}">
                    <a16:rowId xmlns:a16="http://schemas.microsoft.com/office/drawing/2014/main" val="2390898069"/>
                  </a:ext>
                </a:extLst>
              </a:tr>
              <a:tr h="710475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Helvetica" pitchFamily="2" charset="0"/>
                        </a:rPr>
                        <a:t>Formal Director Orientation</a:t>
                      </a:r>
                    </a:p>
                  </a:txBody>
                  <a:tcPr marL="97536" marR="97536" marT="48768" marB="4876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Helvetica" pitchFamily="2" charset="0"/>
                        </a:rPr>
                        <a:t>Director Evaluations</a:t>
                      </a:r>
                    </a:p>
                  </a:txBody>
                  <a:tcPr marL="97536" marR="97536" marT="48768" marB="4876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Helvetica" pitchFamily="2" charset="0"/>
                        </a:rPr>
                        <a:t>Director Compensation Disclosed</a:t>
                      </a:r>
                    </a:p>
                  </a:txBody>
                  <a:tcPr marL="97536" marR="97536" marT="48768" marB="4876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Helvetica" pitchFamily="2" charset="0"/>
                        </a:rPr>
                        <a:t>Social Initiatives</a:t>
                      </a:r>
                    </a:p>
                  </a:txBody>
                  <a:tcPr marL="97536" marR="97536" marT="48768" marB="48768"/>
                </a:tc>
                <a:extLst>
                  <a:ext uri="{0D108BD9-81ED-4DB2-BD59-A6C34878D82A}">
                    <a16:rowId xmlns:a16="http://schemas.microsoft.com/office/drawing/2014/main" val="3663934186"/>
                  </a:ext>
                </a:extLst>
              </a:tr>
              <a:tr h="489625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Helvetica" pitchFamily="2" charset="0"/>
                        </a:rPr>
                        <a:t>Governance Report</a:t>
                      </a:r>
                    </a:p>
                  </a:txBody>
                  <a:tcPr marL="97536" marR="97536" marT="48768" marB="48768"/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Helvetica" pitchFamily="2" charset="0"/>
                      </a:endParaRPr>
                    </a:p>
                  </a:txBody>
                  <a:tcPr marL="97536" marR="97536" marT="48768" marB="4876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Helvetica" pitchFamily="2" charset="0"/>
                        </a:rPr>
                        <a:t>Director Fee Breakdown</a:t>
                      </a:r>
                    </a:p>
                  </a:txBody>
                  <a:tcPr marL="97536" marR="97536" marT="48768" marB="4876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Helvetica" pitchFamily="2" charset="0"/>
                        </a:rPr>
                        <a:t>Environmental Initiatives</a:t>
                      </a:r>
                    </a:p>
                  </a:txBody>
                  <a:tcPr marL="97536" marR="97536" marT="48768" marB="48768"/>
                </a:tc>
                <a:extLst>
                  <a:ext uri="{0D108BD9-81ED-4DB2-BD59-A6C34878D82A}">
                    <a16:rowId xmlns:a16="http://schemas.microsoft.com/office/drawing/2014/main" val="35868610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52297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00000000-0008-0000-0300-000002000000}"/>
              </a:ext>
            </a:extLst>
          </p:cNvPr>
          <p:cNvGraphicFramePr>
            <a:graphicFrameLocks/>
          </p:cNvGraphicFramePr>
          <p:nvPr/>
        </p:nvGraphicFramePr>
        <p:xfrm>
          <a:off x="0" y="1"/>
          <a:ext cx="13004800" cy="731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36416658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C01D1-34BE-C340-AFCC-DC7D50C00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720" y="197272"/>
            <a:ext cx="11216640" cy="1058334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  <a:t>Exemplars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951CAE-B32F-FD40-840A-8938D3F72F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+mj-lt"/>
              <a:buAutoNum type="arabicPeriod"/>
            </a:pPr>
            <a:r>
              <a:rPr lang="en-US" sz="2400" dirty="0">
                <a:latin typeface="Helvetica" pitchFamily="2" charset="0"/>
              </a:rPr>
              <a:t>Grace Kennedy ranked highest on international disclosure factors (26/27)</a:t>
            </a:r>
          </a:p>
          <a:p>
            <a:pPr algn="just">
              <a:buFont typeface="+mj-lt"/>
              <a:buAutoNum type="arabicPeriod"/>
            </a:pPr>
            <a:endParaRPr lang="en-US" sz="2400" dirty="0">
              <a:latin typeface="Helvetica" pitchFamily="2" charset="0"/>
            </a:endParaRPr>
          </a:p>
          <a:p>
            <a:pPr algn="just">
              <a:buFont typeface="+mj-lt"/>
              <a:buAutoNum type="arabicPeriod"/>
            </a:pPr>
            <a:r>
              <a:rPr lang="en-US" sz="2400" dirty="0">
                <a:latin typeface="Helvetica" pitchFamily="2" charset="0"/>
              </a:rPr>
              <a:t>First Citizens ranked highest for compliance with T&amp;T CG Code (22/23)</a:t>
            </a:r>
          </a:p>
          <a:p>
            <a:pPr algn="just">
              <a:buFont typeface="+mj-lt"/>
              <a:buAutoNum type="arabicPeriod"/>
            </a:pPr>
            <a:endParaRPr lang="en-US" sz="2400" dirty="0">
              <a:latin typeface="Helvetica" pitchFamily="2" charset="0"/>
            </a:endParaRPr>
          </a:p>
          <a:p>
            <a:pPr algn="just">
              <a:buFont typeface="+mj-lt"/>
              <a:buAutoNum type="arabicPeriod"/>
            </a:pPr>
            <a:r>
              <a:rPr lang="en-US" sz="2400" dirty="0">
                <a:latin typeface="Helvetica" pitchFamily="2" charset="0"/>
              </a:rPr>
              <a:t>Unilever had the largest improvement score for both the international disclosure factors (12 pts) and compliance to the T&amp;T CG Code (10 pts)</a:t>
            </a:r>
          </a:p>
          <a:p>
            <a:pPr marL="0" indent="0" algn="just">
              <a:buNone/>
            </a:pPr>
            <a:endParaRPr lang="en-US" sz="2400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02420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93E06-33B1-854A-BE37-4FF386520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  <a:t>Exemplars: Gender Diversity on Boards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CA0B4D-007A-264E-B611-8949AC7B24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800" dirty="0">
                <a:latin typeface="Helvetica" pitchFamily="2" charset="0"/>
              </a:rPr>
              <a:t>Angostura (60% female directors)</a:t>
            </a:r>
          </a:p>
          <a:p>
            <a:pPr marL="0" indent="0" algn="just">
              <a:buNone/>
            </a:pPr>
            <a:endParaRPr lang="en-US" sz="2800" dirty="0">
              <a:latin typeface="Helvetica" pitchFamily="2" charset="0"/>
            </a:endParaRPr>
          </a:p>
          <a:p>
            <a:pPr algn="just"/>
            <a:r>
              <a:rPr lang="en-US" sz="2800" dirty="0">
                <a:latin typeface="Helvetica" pitchFamily="2" charset="0"/>
              </a:rPr>
              <a:t>Companies with 40% or more Female directors -</a:t>
            </a:r>
          </a:p>
          <a:p>
            <a:pPr lvl="1" algn="just"/>
            <a:r>
              <a:rPr lang="en-US" sz="2800" dirty="0">
                <a:latin typeface="Helvetica" pitchFamily="2" charset="0"/>
              </a:rPr>
              <a:t>NEL</a:t>
            </a:r>
          </a:p>
          <a:p>
            <a:pPr lvl="1" algn="just"/>
            <a:r>
              <a:rPr lang="en-US" sz="2800" dirty="0">
                <a:latin typeface="Helvetica" pitchFamily="2" charset="0"/>
              </a:rPr>
              <a:t>JMMB</a:t>
            </a:r>
          </a:p>
          <a:p>
            <a:pPr lvl="1" algn="just"/>
            <a:r>
              <a:rPr lang="en-US" sz="2800" dirty="0">
                <a:latin typeface="Helvetica" pitchFamily="2" charset="0"/>
              </a:rPr>
              <a:t>Scotia Bank</a:t>
            </a:r>
          </a:p>
          <a:p>
            <a:pPr lvl="1" algn="just"/>
            <a:r>
              <a:rPr lang="en-US" sz="2800" dirty="0">
                <a:latin typeface="Helvetica" pitchFamily="2" charset="0"/>
              </a:rPr>
              <a:t>Unilever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9396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93E06-33B1-854A-BE37-4FF386520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dirty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  <a:t>Exemplars: Environmental &amp; Social Disclosure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CA0B4D-007A-264E-B611-8949AC7B24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latin typeface="Helvetica" pitchFamily="2" charset="0"/>
              </a:rPr>
              <a:t>Grace Kennedy </a:t>
            </a:r>
            <a:r>
              <a:rPr lang="en-US" sz="2400" dirty="0">
                <a:latin typeface="Helvetica" pitchFamily="2" charset="0"/>
              </a:rPr>
              <a:t>and </a:t>
            </a:r>
            <a:r>
              <a:rPr lang="en-US" sz="2400" b="1" dirty="0">
                <a:latin typeface="Helvetica" pitchFamily="2" charset="0"/>
              </a:rPr>
              <a:t>NCB Financial </a:t>
            </a:r>
            <a:r>
              <a:rPr lang="en-US" sz="2400" dirty="0">
                <a:latin typeface="Helvetica" pitchFamily="2" charset="0"/>
              </a:rPr>
              <a:t>both had extensive sections in their annual reports</a:t>
            </a:r>
          </a:p>
          <a:p>
            <a:pPr marL="0" indent="0">
              <a:buNone/>
            </a:pPr>
            <a:endParaRPr lang="en-US" sz="2400" dirty="0">
              <a:latin typeface="Helvetica" pitchFamily="2" charset="0"/>
            </a:endParaRPr>
          </a:p>
          <a:p>
            <a:pPr marL="0" indent="0">
              <a:buNone/>
            </a:pPr>
            <a:endParaRPr lang="en-US" sz="2400" dirty="0">
              <a:latin typeface="Helvetica" pitchFamily="2" charset="0"/>
            </a:endParaRPr>
          </a:p>
          <a:p>
            <a:pPr marL="0" indent="0">
              <a:buNone/>
            </a:pPr>
            <a:r>
              <a:rPr lang="en-US" sz="2400" b="1" dirty="0">
                <a:latin typeface="Helvetica" pitchFamily="2" charset="0"/>
              </a:rPr>
              <a:t>ANSA </a:t>
            </a:r>
            <a:r>
              <a:rPr lang="en-US" sz="2400" b="1" dirty="0" err="1">
                <a:latin typeface="Helvetica" pitchFamily="2" charset="0"/>
              </a:rPr>
              <a:t>McAl</a:t>
            </a:r>
            <a:r>
              <a:rPr lang="en-US" sz="2400" b="1" dirty="0">
                <a:latin typeface="Helvetica" pitchFamily="2" charset="0"/>
              </a:rPr>
              <a:t> </a:t>
            </a:r>
            <a:r>
              <a:rPr lang="en-US" sz="2400" dirty="0">
                <a:latin typeface="Helvetica" pitchFamily="2" charset="0"/>
              </a:rPr>
              <a:t>presented what philanthropic activity it did for each month of the year</a:t>
            </a:r>
          </a:p>
        </p:txBody>
      </p:sp>
    </p:spTree>
    <p:extLst>
      <p:ext uri="{BB962C8B-B14F-4D97-AF65-F5344CB8AC3E}">
        <p14:creationId xmlns:p14="http://schemas.microsoft.com/office/powerpoint/2010/main" val="4395222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30314-55BB-DC4D-9F5D-B743793A2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  <a:t>Key Observations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83F0CD-2C1C-3C49-ABB3-12F905EE68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240" y="1706879"/>
            <a:ext cx="11704320" cy="5315373"/>
          </a:xfrm>
        </p:spPr>
        <p:txBody>
          <a:bodyPr>
            <a:normAutofit fontScale="92500" lnSpcReduction="10000"/>
          </a:bodyPr>
          <a:lstStyle/>
          <a:p>
            <a:pPr>
              <a:buFont typeface="+mj-lt"/>
              <a:buAutoNum type="arabicPeriod"/>
            </a:pPr>
            <a:r>
              <a:rPr lang="en-US" sz="2400" dirty="0">
                <a:latin typeface="Helvetica" pitchFamily="2" charset="0"/>
              </a:rPr>
              <a:t>Higher value being placed on governance related issues among most companies</a:t>
            </a:r>
          </a:p>
          <a:p>
            <a:pPr marL="457200" indent="-457200">
              <a:buFont typeface="+mj-lt"/>
              <a:buAutoNum type="arabicPeriod"/>
            </a:pPr>
            <a:endParaRPr lang="en-US" sz="2400" dirty="0">
              <a:latin typeface="Helvetica" pitchFamily="2" charset="0"/>
            </a:endParaRPr>
          </a:p>
          <a:p>
            <a:pPr>
              <a:buFont typeface="+mj-lt"/>
              <a:buAutoNum type="arabicPeriod"/>
            </a:pPr>
            <a:r>
              <a:rPr lang="en-US" sz="2400" dirty="0">
                <a:latin typeface="Helvetica" pitchFamily="2" charset="0"/>
              </a:rPr>
              <a:t>Level of disclosure is trending towards international practice</a:t>
            </a:r>
          </a:p>
          <a:p>
            <a:pPr marL="457200" indent="-457200">
              <a:buFont typeface="+mj-lt"/>
              <a:buAutoNum type="arabicPeriod"/>
            </a:pPr>
            <a:endParaRPr lang="en-US" sz="2400" dirty="0">
              <a:latin typeface="Helvetica" pitchFamily="2" charset="0"/>
            </a:endParaRPr>
          </a:p>
          <a:p>
            <a:pPr>
              <a:buFont typeface="+mj-lt"/>
              <a:buAutoNum type="arabicPeriod"/>
            </a:pPr>
            <a:r>
              <a:rPr lang="en-US" sz="2400" dirty="0">
                <a:latin typeface="Helvetica" pitchFamily="2" charset="0"/>
              </a:rPr>
              <a:t>No standardized format exist for Annual Reports</a:t>
            </a:r>
          </a:p>
          <a:p>
            <a:pPr marL="457200" indent="-457200">
              <a:buFont typeface="+mj-lt"/>
              <a:buAutoNum type="arabicPeriod"/>
            </a:pPr>
            <a:endParaRPr lang="en-US" sz="2400" dirty="0">
              <a:latin typeface="Helvetica" pitchFamily="2" charset="0"/>
            </a:endParaRPr>
          </a:p>
          <a:p>
            <a:pPr>
              <a:buFont typeface="+mj-lt"/>
              <a:buAutoNum type="arabicPeriod"/>
            </a:pPr>
            <a:r>
              <a:rPr lang="en-US" sz="2400" dirty="0">
                <a:latin typeface="Helvetica" pitchFamily="2" charset="0"/>
              </a:rPr>
              <a:t>Uncertainty on where ESG issues ought to be reported – Annual Reports or elsewhere (websites)</a:t>
            </a:r>
          </a:p>
          <a:p>
            <a:pPr marL="457200" indent="-457200">
              <a:buFont typeface="+mj-lt"/>
              <a:buAutoNum type="arabicPeriod"/>
            </a:pPr>
            <a:endParaRPr lang="en-US" sz="2400" dirty="0">
              <a:latin typeface="Helvetica" pitchFamily="2" charset="0"/>
            </a:endParaRPr>
          </a:p>
          <a:p>
            <a:pPr>
              <a:buFont typeface="+mj-lt"/>
              <a:buAutoNum type="arabicPeriod"/>
            </a:pPr>
            <a:r>
              <a:rPr lang="en-US" sz="2400" dirty="0">
                <a:latin typeface="Helvetica" pitchFamily="2" charset="0"/>
              </a:rPr>
              <a:t>Most companies are yet to do board evaluations</a:t>
            </a:r>
          </a:p>
          <a:p>
            <a:pPr marL="457200" indent="-457200">
              <a:buFont typeface="+mj-lt"/>
              <a:buAutoNum type="arabicPeriod"/>
            </a:pPr>
            <a:endParaRPr lang="en-US" sz="2400" dirty="0">
              <a:latin typeface="Helvetica" pitchFamily="2" charset="0"/>
            </a:endParaRPr>
          </a:p>
          <a:p>
            <a:pPr>
              <a:buFont typeface="+mj-lt"/>
              <a:buAutoNum type="arabicPeriod"/>
            </a:pPr>
            <a:r>
              <a:rPr lang="en-US" sz="2400" dirty="0">
                <a:latin typeface="Helvetica" pitchFamily="2" charset="0"/>
              </a:rPr>
              <a:t>Skills / competencies of directors are not adequately disclosed.</a:t>
            </a:r>
            <a:r>
              <a:rPr lang="en-TT" sz="2400" dirty="0">
                <a:latin typeface="Helvetica" pitchFamily="2" charset="0"/>
              </a:rPr>
              <a:t> </a:t>
            </a:r>
          </a:p>
          <a:p>
            <a:pPr marL="457200" indent="-457200">
              <a:buFont typeface="+mj-lt"/>
              <a:buAutoNum type="arabicPeriod"/>
            </a:pPr>
            <a:endParaRPr lang="en-TT" sz="2400" dirty="0">
              <a:latin typeface="Helvetica" pitchFamily="2" charset="0"/>
            </a:endParaRPr>
          </a:p>
          <a:p>
            <a:pPr>
              <a:buFont typeface="+mj-lt"/>
              <a:buAutoNum type="arabicPeriod"/>
            </a:pPr>
            <a:r>
              <a:rPr lang="en-TT" sz="2400" dirty="0">
                <a:latin typeface="Helvetica" pitchFamily="2" charset="0"/>
              </a:rPr>
              <a:t>Majority of Companies disclose Social &amp; Environmental related activities</a:t>
            </a:r>
            <a:endParaRPr lang="en-US" sz="2400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7194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6DAABA-4A68-3141-B800-A935C7393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080" y="865238"/>
            <a:ext cx="3557967" cy="5763595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  <a:t>Next Steps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35633DA-2BDC-3842-A53E-8E171A911AD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813758"/>
              </p:ext>
            </p:extLst>
          </p:nvPr>
        </p:nvGraphicFramePr>
        <p:xfrm>
          <a:off x="5823374" y="685801"/>
          <a:ext cx="6495627" cy="6266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78833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LastPag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004801" cy="963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9210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3078</TotalTime>
  <Words>395</Words>
  <Application>Microsoft Office PowerPoint</Application>
  <PresentationFormat>Custom</PresentationFormat>
  <Paragraphs>93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Gill Sans MT</vt:lpstr>
      <vt:lpstr>Helvetica</vt:lpstr>
      <vt:lpstr>Office Theme</vt:lpstr>
      <vt:lpstr>PowerPoint Presentation</vt:lpstr>
      <vt:lpstr>PowerPoint Presentation</vt:lpstr>
      <vt:lpstr>Importance of ESGs</vt:lpstr>
      <vt:lpstr>PowerPoint Presentation</vt:lpstr>
      <vt:lpstr>PowerPoint Presentation</vt:lpstr>
      <vt:lpstr>27 International Variables  </vt:lpstr>
      <vt:lpstr>PowerPoint Presentation</vt:lpstr>
      <vt:lpstr>Exemplars</vt:lpstr>
      <vt:lpstr>Exemplars: Gender Diversity on Boards</vt:lpstr>
      <vt:lpstr>Exemplars: Environmental &amp; Social Disclosure</vt:lpstr>
      <vt:lpstr>Key Observations </vt:lpstr>
      <vt:lpstr>Next Steps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Catherine Perreira</dc:creator>
  <cp:lastModifiedBy>Media 21</cp:lastModifiedBy>
  <cp:revision>31</cp:revision>
  <dcterms:created xsi:type="dcterms:W3CDTF">2019-09-13T20:20:42Z</dcterms:created>
  <dcterms:modified xsi:type="dcterms:W3CDTF">2019-10-29T22:49:38Z</dcterms:modified>
</cp:coreProperties>
</file>